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30"/>
  </p:notesMasterIdLst>
  <p:handoutMasterIdLst>
    <p:handoutMasterId r:id="rId31"/>
  </p:handoutMasterIdLst>
  <p:sldIdLst>
    <p:sldId id="256" r:id="rId2"/>
    <p:sldId id="272" r:id="rId3"/>
    <p:sldId id="257" r:id="rId4"/>
    <p:sldId id="277" r:id="rId5"/>
    <p:sldId id="262" r:id="rId6"/>
    <p:sldId id="260" r:id="rId7"/>
    <p:sldId id="290" r:id="rId8"/>
    <p:sldId id="275" r:id="rId9"/>
    <p:sldId id="263" r:id="rId10"/>
    <p:sldId id="261" r:id="rId11"/>
    <p:sldId id="284" r:id="rId12"/>
    <p:sldId id="273" r:id="rId13"/>
    <p:sldId id="264" r:id="rId14"/>
    <p:sldId id="267" r:id="rId15"/>
    <p:sldId id="270" r:id="rId16"/>
    <p:sldId id="269" r:id="rId17"/>
    <p:sldId id="268" r:id="rId18"/>
    <p:sldId id="271" r:id="rId19"/>
    <p:sldId id="285" r:id="rId20"/>
    <p:sldId id="287" r:id="rId21"/>
    <p:sldId id="288" r:id="rId22"/>
    <p:sldId id="289" r:id="rId23"/>
    <p:sldId id="286" r:id="rId24"/>
    <p:sldId id="278" r:id="rId25"/>
    <p:sldId id="280" r:id="rId26"/>
    <p:sldId id="281" r:id="rId27"/>
    <p:sldId id="283" r:id="rId28"/>
    <p:sldId id="291" r:id="rId2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767171"/>
    <a:srgbClr val="C00000"/>
    <a:srgbClr val="F4B082"/>
    <a:srgbClr val="2F5597"/>
    <a:srgbClr val="5B9BD5"/>
    <a:srgbClr val="306492"/>
    <a:srgbClr val="3C71A1"/>
    <a:srgbClr val="5D81A8"/>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9" d="100"/>
          <a:sy n="129" d="100"/>
        </p:scale>
        <p:origin x="1002" y="12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Scrap and Rework Tracking</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Scrap</c:v>
                </c:pt>
              </c:strCache>
            </c:strRef>
          </c:tx>
          <c:spPr>
            <a:solidFill>
              <a:schemeClr val="accent1"/>
            </a:solidFill>
            <a:ln>
              <a:noFill/>
            </a:ln>
            <a:effectLst/>
          </c:spPr>
          <c:invertIfNegative val="0"/>
          <c:cat>
            <c:strRef>
              <c:f>Sheet1!$A$2:$A$7</c:f>
              <c:strCache>
                <c:ptCount val="6"/>
                <c:pt idx="0">
                  <c:v>Jan</c:v>
                </c:pt>
                <c:pt idx="1">
                  <c:v>Feb</c:v>
                </c:pt>
                <c:pt idx="2">
                  <c:v>Mar</c:v>
                </c:pt>
                <c:pt idx="3">
                  <c:v>Apr</c:v>
                </c:pt>
                <c:pt idx="4">
                  <c:v>May</c:v>
                </c:pt>
                <c:pt idx="5">
                  <c:v>Jun</c:v>
                </c:pt>
              </c:strCache>
            </c:strRef>
          </c:cat>
          <c:val>
            <c:numRef>
              <c:f>Sheet1!$B$2:$B$7</c:f>
              <c:numCache>
                <c:formatCode>General</c:formatCode>
                <c:ptCount val="6"/>
                <c:pt idx="0">
                  <c:v>15</c:v>
                </c:pt>
                <c:pt idx="1">
                  <c:v>25</c:v>
                </c:pt>
                <c:pt idx="2">
                  <c:v>18</c:v>
                </c:pt>
                <c:pt idx="3">
                  <c:v>8</c:v>
                </c:pt>
                <c:pt idx="4">
                  <c:v>9</c:v>
                </c:pt>
                <c:pt idx="5">
                  <c:v>4</c:v>
                </c:pt>
              </c:numCache>
            </c:numRef>
          </c:val>
        </c:ser>
        <c:ser>
          <c:idx val="1"/>
          <c:order val="1"/>
          <c:tx>
            <c:strRef>
              <c:f>Sheet1!$C$1</c:f>
              <c:strCache>
                <c:ptCount val="1"/>
                <c:pt idx="0">
                  <c:v>Rework</c:v>
                </c:pt>
              </c:strCache>
            </c:strRef>
          </c:tx>
          <c:spPr>
            <a:solidFill>
              <a:schemeClr val="accent3"/>
            </a:solidFill>
            <a:ln>
              <a:noFill/>
            </a:ln>
            <a:effectLst/>
          </c:spPr>
          <c:invertIfNegative val="0"/>
          <c:cat>
            <c:strRef>
              <c:f>Sheet1!$A$2:$A$7</c:f>
              <c:strCache>
                <c:ptCount val="6"/>
                <c:pt idx="0">
                  <c:v>Jan</c:v>
                </c:pt>
                <c:pt idx="1">
                  <c:v>Feb</c:v>
                </c:pt>
                <c:pt idx="2">
                  <c:v>Mar</c:v>
                </c:pt>
                <c:pt idx="3">
                  <c:v>Apr</c:v>
                </c:pt>
                <c:pt idx="4">
                  <c:v>May</c:v>
                </c:pt>
                <c:pt idx="5">
                  <c:v>Jun</c:v>
                </c:pt>
              </c:strCache>
            </c:strRef>
          </c:cat>
          <c:val>
            <c:numRef>
              <c:f>Sheet1!$C$2:$C$7</c:f>
              <c:numCache>
                <c:formatCode>General</c:formatCode>
                <c:ptCount val="6"/>
                <c:pt idx="0">
                  <c:v>30</c:v>
                </c:pt>
                <c:pt idx="1">
                  <c:v>5</c:v>
                </c:pt>
                <c:pt idx="2">
                  <c:v>25</c:v>
                </c:pt>
                <c:pt idx="3">
                  <c:v>10</c:v>
                </c:pt>
                <c:pt idx="4">
                  <c:v>12</c:v>
                </c:pt>
                <c:pt idx="5">
                  <c:v>4</c:v>
                </c:pt>
              </c:numCache>
            </c:numRef>
          </c:val>
        </c:ser>
        <c:dLbls>
          <c:showLegendKey val="0"/>
          <c:showVal val="0"/>
          <c:showCatName val="0"/>
          <c:showSerName val="0"/>
          <c:showPercent val="0"/>
          <c:showBubbleSize val="0"/>
        </c:dLbls>
        <c:gapWidth val="150"/>
        <c:overlap val="100"/>
        <c:axId val="314783856"/>
        <c:axId val="314783464"/>
      </c:barChart>
      <c:lineChart>
        <c:grouping val="standard"/>
        <c:varyColors val="0"/>
        <c:ser>
          <c:idx val="2"/>
          <c:order val="2"/>
          <c:tx>
            <c:strRef>
              <c:f>Sheet1!$D$1</c:f>
              <c:strCache>
                <c:ptCount val="1"/>
                <c:pt idx="0">
                  <c:v>Goal</c:v>
                </c:pt>
              </c:strCache>
            </c:strRef>
          </c:tx>
          <c:spPr>
            <a:ln w="19050" cap="rnd" cmpd="sng" algn="ctr">
              <a:solidFill>
                <a:schemeClr val="accent5"/>
              </a:solidFill>
              <a:prstDash val="solid"/>
              <a:round/>
            </a:ln>
            <a:effectLst/>
          </c:spPr>
          <c:marker>
            <c:symbol val="none"/>
          </c:marker>
          <c:cat>
            <c:strRef>
              <c:f>Sheet1!$A$2:$A$7</c:f>
              <c:strCache>
                <c:ptCount val="6"/>
                <c:pt idx="0">
                  <c:v>Jan</c:v>
                </c:pt>
                <c:pt idx="1">
                  <c:v>Feb</c:v>
                </c:pt>
                <c:pt idx="2">
                  <c:v>Mar</c:v>
                </c:pt>
                <c:pt idx="3">
                  <c:v>Apr</c:v>
                </c:pt>
                <c:pt idx="4">
                  <c:v>May</c:v>
                </c:pt>
                <c:pt idx="5">
                  <c:v>Jun</c:v>
                </c:pt>
              </c:strCache>
            </c:strRef>
          </c:cat>
          <c:val>
            <c:numRef>
              <c:f>Sheet1!$D$2:$D$7</c:f>
              <c:numCache>
                <c:formatCode>General</c:formatCode>
                <c:ptCount val="6"/>
                <c:pt idx="0">
                  <c:v>50</c:v>
                </c:pt>
                <c:pt idx="1">
                  <c:v>45</c:v>
                </c:pt>
                <c:pt idx="2">
                  <c:v>40</c:v>
                </c:pt>
                <c:pt idx="3">
                  <c:v>35</c:v>
                </c:pt>
                <c:pt idx="4">
                  <c:v>30</c:v>
                </c:pt>
                <c:pt idx="5">
                  <c:v>25</c:v>
                </c:pt>
              </c:numCache>
            </c:numRef>
          </c:val>
          <c:smooth val="0"/>
        </c:ser>
        <c:dLbls>
          <c:showLegendKey val="0"/>
          <c:showVal val="0"/>
          <c:showCatName val="0"/>
          <c:showSerName val="0"/>
          <c:showPercent val="0"/>
          <c:showBubbleSize val="0"/>
        </c:dLbls>
        <c:marker val="1"/>
        <c:smooth val="0"/>
        <c:axId val="314783856"/>
        <c:axId val="314783464"/>
      </c:lineChart>
      <c:catAx>
        <c:axId val="314783856"/>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14783464"/>
        <c:crosses val="autoZero"/>
        <c:auto val="0"/>
        <c:lblAlgn val="ctr"/>
        <c:lblOffset val="100"/>
        <c:noMultiLvlLbl val="0"/>
      </c:catAx>
      <c:valAx>
        <c:axId val="314783464"/>
        <c:scaling>
          <c:orientation val="minMax"/>
          <c:max val="60"/>
        </c:scaling>
        <c:delete val="0"/>
        <c:axPos val="l"/>
        <c:majorGridlines>
          <c:spPr>
            <a:ln w="6350"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dirty="0"/>
                  <a:t>Rework</a:t>
                </a:r>
                <a:r>
                  <a:rPr lang="en-US" baseline="0" dirty="0"/>
                  <a:t> and Scrap Costs</a:t>
                </a:r>
              </a:p>
              <a:p>
                <a:pPr>
                  <a:defRPr/>
                </a:pPr>
                <a:r>
                  <a:rPr lang="en-US" baseline="0" dirty="0"/>
                  <a:t>(in Thousands)</a:t>
                </a:r>
                <a:endParaRPr lang="en-US" dirty="0"/>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147838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solidFill>
        <a:srgbClr val="141400"/>
      </a:solidFill>
      <a:prstDash val="solid"/>
      <a:miter lim="800000"/>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B9634B-2689-4665-A1F5-3AEEBE925208}"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F1F0C404-4CD5-4A92-BFC9-3D6B5EFC02D7}">
      <dgm:prSet phldrT="[Text]" custT="1"/>
      <dgm:spPr>
        <a:xfrm>
          <a:off x="2019135" y="1275603"/>
          <a:ext cx="1618343" cy="1512793"/>
        </a:xfrm>
        <a:solidFill>
          <a:srgbClr val="2F5597"/>
        </a:solidFill>
        <a:ln w="25400" cap="flat" cmpd="sng" algn="ctr">
          <a:noFill/>
          <a:prstDash val="solid"/>
        </a:ln>
        <a:effectLst/>
      </dgm:spPr>
      <dgm:t>
        <a:bodyPr/>
        <a:lstStyle/>
        <a:p>
          <a:r>
            <a:rPr lang="en-US" sz="3600" dirty="0" smtClean="0">
              <a:solidFill>
                <a:srgbClr val="FFFFFF"/>
              </a:solidFill>
              <a:latin typeface="Arial"/>
              <a:ea typeface="+mn-ea"/>
              <a:cs typeface="+mn-cs"/>
            </a:rPr>
            <a:t>CAB</a:t>
          </a:r>
          <a:endParaRPr lang="en-US" sz="3600" dirty="0">
            <a:solidFill>
              <a:srgbClr val="FFFFFF"/>
            </a:solidFill>
            <a:latin typeface="Arial"/>
            <a:ea typeface="+mn-ea"/>
            <a:cs typeface="+mn-cs"/>
          </a:endParaRPr>
        </a:p>
      </dgm:t>
    </dgm:pt>
    <dgm:pt modelId="{36E1B27A-85E7-4F59-884B-EB25C347D0ED}" type="parTrans" cxnId="{A1963CED-4709-44C6-B3F8-8F27061D4C44}">
      <dgm:prSet/>
      <dgm:spPr/>
      <dgm:t>
        <a:bodyPr/>
        <a:lstStyle/>
        <a:p>
          <a:endParaRPr lang="en-US" sz="2400"/>
        </a:p>
      </dgm:t>
    </dgm:pt>
    <dgm:pt modelId="{49BB9CCA-B9B4-4758-8DE7-DD12CA0BE0B1}" type="sibTrans" cxnId="{A1963CED-4709-44C6-B3F8-8F27061D4C44}">
      <dgm:prSet/>
      <dgm:spPr/>
      <dgm:t>
        <a:bodyPr/>
        <a:lstStyle/>
        <a:p>
          <a:endParaRPr lang="en-US" sz="2400"/>
        </a:p>
      </dgm:t>
    </dgm:pt>
    <dgm:pt modelId="{E9EC7326-79DB-44EF-9A12-F0B8A638403F}">
      <dgm:prSet phldrT="[Text]" custT="1"/>
      <dgm:spPr>
        <a:xfrm>
          <a:off x="2506918" y="-128427"/>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GIDEP &amp; Warning Alerts</a:t>
          </a:r>
          <a:endParaRPr lang="en-US" sz="1000" b="1" dirty="0">
            <a:solidFill>
              <a:srgbClr val="FFFFFF"/>
            </a:solidFill>
            <a:latin typeface="Arial"/>
            <a:ea typeface="+mn-ea"/>
            <a:cs typeface="+mn-cs"/>
          </a:endParaRPr>
        </a:p>
      </dgm:t>
    </dgm:pt>
    <dgm:pt modelId="{834F298F-D0F8-4B7A-9DB7-0BE2B40DA7EF}" type="parTrans" cxnId="{D252257A-B2BE-458B-9D20-F90EA6A0019E}">
      <dgm:prSet custT="1"/>
      <dgm:spPr>
        <a:solidFill>
          <a:srgbClr val="2F5597"/>
        </a:solidFill>
      </dgm:spPr>
      <dgm:t>
        <a:bodyPr/>
        <a:lstStyle/>
        <a:p>
          <a:endParaRPr lang="en-US" sz="700"/>
        </a:p>
      </dgm:t>
    </dgm:pt>
    <dgm:pt modelId="{39346848-9E4C-4E47-8A78-FBB0BD66FBED}" type="sibTrans" cxnId="{D252257A-B2BE-458B-9D20-F90EA6A0019E}">
      <dgm:prSet/>
      <dgm:spPr>
        <a:xfrm>
          <a:off x="981119" y="184812"/>
          <a:ext cx="3694374" cy="3694374"/>
        </a:xfrm>
        <a:prstGeom prst="blockArc">
          <a:avLst>
            <a:gd name="adj1" fmla="val 16200000"/>
            <a:gd name="adj2" fmla="val 174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5A81A85E-3C43-41A5-A834-32A523F642C0}">
      <dgm:prSet phldrT="[Text]" custT="1"/>
      <dgm:spPr>
        <a:xfrm>
          <a:off x="3685103" y="300396"/>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Customer Issues / CARs</a:t>
          </a:r>
          <a:endParaRPr lang="en-US" sz="1000" b="1" dirty="0">
            <a:solidFill>
              <a:srgbClr val="FFFFFF"/>
            </a:solidFill>
            <a:latin typeface="Arial"/>
            <a:ea typeface="+mn-ea"/>
            <a:cs typeface="+mn-cs"/>
          </a:endParaRPr>
        </a:p>
      </dgm:t>
    </dgm:pt>
    <dgm:pt modelId="{993D339B-A08D-4B7C-812F-4689AA600028}" type="parTrans" cxnId="{70591DC3-95B7-498B-8FFB-B1EC18A22652}">
      <dgm:prSet custT="1"/>
      <dgm:spPr>
        <a:solidFill>
          <a:srgbClr val="2F5597"/>
        </a:solidFill>
      </dgm:spPr>
      <dgm:t>
        <a:bodyPr/>
        <a:lstStyle/>
        <a:p>
          <a:endParaRPr lang="en-US" sz="700"/>
        </a:p>
      </dgm:t>
    </dgm:pt>
    <dgm:pt modelId="{5903DE81-615C-4E38-961D-1036B089FFE8}" type="sibTrans" cxnId="{70591DC3-95B7-498B-8FFB-B1EC18A22652}">
      <dgm:prSet/>
      <dgm:spPr>
        <a:xfrm>
          <a:off x="981119" y="184812"/>
          <a:ext cx="3694374" cy="3694374"/>
        </a:xfrm>
        <a:prstGeom prst="blockArc">
          <a:avLst>
            <a:gd name="adj1" fmla="val 18600000"/>
            <a:gd name="adj2" fmla="val 198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3F1F5064-34E7-4997-8948-E6035054E142}">
      <dgm:prSet phldrT="[Text]" custT="1"/>
      <dgm:spPr>
        <a:xfrm>
          <a:off x="4094283" y="788037"/>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Stock Purges</a:t>
          </a:r>
          <a:endParaRPr lang="en-US" sz="1000" b="1" dirty="0">
            <a:solidFill>
              <a:srgbClr val="FFFFFF"/>
            </a:solidFill>
            <a:latin typeface="Arial"/>
            <a:ea typeface="+mn-ea"/>
            <a:cs typeface="+mn-cs"/>
          </a:endParaRPr>
        </a:p>
      </dgm:t>
    </dgm:pt>
    <dgm:pt modelId="{AEB51B33-D7C0-4202-A5FA-DAAD14156B90}" type="parTrans" cxnId="{EA7FEEA7-26DC-4732-A707-1EB5608C3751}">
      <dgm:prSet custT="1"/>
      <dgm:spPr>
        <a:solidFill>
          <a:srgbClr val="2F5597"/>
        </a:solidFill>
      </dgm:spPr>
      <dgm:t>
        <a:bodyPr/>
        <a:lstStyle/>
        <a:p>
          <a:endParaRPr lang="en-US" sz="700"/>
        </a:p>
      </dgm:t>
    </dgm:pt>
    <dgm:pt modelId="{058EE59F-6363-45CB-9563-C98B20FB9439}" type="sibTrans" cxnId="{EA7FEEA7-26DC-4732-A707-1EB5608C3751}">
      <dgm:prSet/>
      <dgm:spPr>
        <a:xfrm>
          <a:off x="981119" y="184812"/>
          <a:ext cx="3694374" cy="3694374"/>
        </a:xfrm>
        <a:prstGeom prst="blockArc">
          <a:avLst>
            <a:gd name="adj1" fmla="val 19800000"/>
            <a:gd name="adj2" fmla="val 210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0EE0C9AA-E295-4A45-8E06-30D48381FD02}">
      <dgm:prSet phldrT="[Text]" custT="1"/>
      <dgm:spPr>
        <a:xfrm>
          <a:off x="4289033" y="1395009"/>
          <a:ext cx="688714" cy="637410"/>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pPr>
            <a:spcAft>
              <a:spcPts val="0"/>
            </a:spcAft>
          </a:pPr>
          <a:r>
            <a:rPr lang="en-US" sz="1000" b="1" dirty="0" smtClean="0">
              <a:solidFill>
                <a:srgbClr val="FFFFFF"/>
              </a:solidFill>
              <a:latin typeface="Arial"/>
              <a:ea typeface="+mn-ea"/>
              <a:cs typeface="+mn-cs"/>
            </a:rPr>
            <a:t>Audit/</a:t>
          </a:r>
        </a:p>
        <a:p>
          <a:pPr>
            <a:spcAft>
              <a:spcPts val="0"/>
            </a:spcAft>
          </a:pPr>
          <a:r>
            <a:rPr lang="en-US" sz="1000" b="1" dirty="0" smtClean="0">
              <a:solidFill>
                <a:srgbClr val="FFFFFF"/>
              </a:solidFill>
              <a:latin typeface="Arial"/>
              <a:ea typeface="+mn-ea"/>
              <a:cs typeface="+mn-cs"/>
            </a:rPr>
            <a:t>Assessment Results</a:t>
          </a:r>
          <a:endParaRPr lang="en-US" sz="1000" b="1" dirty="0">
            <a:solidFill>
              <a:srgbClr val="FFFFFF"/>
            </a:solidFill>
            <a:latin typeface="Arial"/>
            <a:ea typeface="+mn-ea"/>
            <a:cs typeface="+mn-cs"/>
          </a:endParaRPr>
        </a:p>
      </dgm:t>
    </dgm:pt>
    <dgm:pt modelId="{AED27BFF-F0B5-4E49-B61F-E54850818F75}" type="parTrans" cxnId="{6DA7B30A-C9A1-4C5C-9DDD-30F975A2F9ED}">
      <dgm:prSet custT="1"/>
      <dgm:spPr>
        <a:solidFill>
          <a:srgbClr val="2F5597"/>
        </a:solidFill>
      </dgm:spPr>
      <dgm:t>
        <a:bodyPr/>
        <a:lstStyle/>
        <a:p>
          <a:endParaRPr lang="en-US" sz="700"/>
        </a:p>
      </dgm:t>
    </dgm:pt>
    <dgm:pt modelId="{5D411995-0EA6-45B7-98A6-934F834480F3}" type="sibTrans" cxnId="{6DA7B30A-C9A1-4C5C-9DDD-30F975A2F9ED}">
      <dgm:prSet/>
      <dgm:spPr>
        <a:xfrm>
          <a:off x="981119" y="184812"/>
          <a:ext cx="3694374" cy="3694374"/>
        </a:xfrm>
        <a:prstGeom prst="blockArc">
          <a:avLst>
            <a:gd name="adj1" fmla="val 21000000"/>
            <a:gd name="adj2" fmla="val 6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D98FE925-D2D6-4B9A-B31A-C59974A7D1A3}">
      <dgm:prSet phldrT="[Text]" custT="1"/>
      <dgm:spPr>
        <a:xfrm>
          <a:off x="4312002" y="2022788"/>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Manufacturing Losses (Scrap and Rework)</a:t>
          </a:r>
          <a:endParaRPr lang="en-US" sz="1000" b="1" dirty="0">
            <a:solidFill>
              <a:srgbClr val="FFFFFF"/>
            </a:solidFill>
            <a:latin typeface="Arial"/>
            <a:ea typeface="+mn-ea"/>
            <a:cs typeface="+mn-cs"/>
          </a:endParaRPr>
        </a:p>
      </dgm:t>
    </dgm:pt>
    <dgm:pt modelId="{657BB691-C4EB-4C3A-A4E3-BFC105ADB3F1}" type="parTrans" cxnId="{270AC560-36F0-440C-A51D-15E698EC8BF8}">
      <dgm:prSet custT="1"/>
      <dgm:spPr>
        <a:solidFill>
          <a:srgbClr val="2F5597"/>
        </a:solidFill>
      </dgm:spPr>
      <dgm:t>
        <a:bodyPr/>
        <a:lstStyle/>
        <a:p>
          <a:endParaRPr lang="en-US" sz="700"/>
        </a:p>
      </dgm:t>
    </dgm:pt>
    <dgm:pt modelId="{A333829D-B2DD-40CF-8EB2-BC8B113CB240}" type="sibTrans" cxnId="{270AC560-36F0-440C-A51D-15E698EC8BF8}">
      <dgm:prSet/>
      <dgm:spPr>
        <a:xfrm>
          <a:off x="981119" y="184812"/>
          <a:ext cx="3694374" cy="3694374"/>
        </a:xfrm>
        <a:prstGeom prst="blockArc">
          <a:avLst>
            <a:gd name="adj1" fmla="val 600000"/>
            <a:gd name="adj2" fmla="val 18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D5D4873F-EF1B-4D89-9460-84F7A6087011}">
      <dgm:prSet phldrT="[Text]" custT="1"/>
      <dgm:spPr>
        <a:xfrm>
          <a:off x="3685103" y="3108609"/>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smtClean="0">
              <a:solidFill>
                <a:srgbClr val="FFFFFF"/>
              </a:solidFill>
              <a:latin typeface="Arial"/>
              <a:ea typeface="+mn-ea"/>
              <a:cs typeface="+mn-cs"/>
            </a:rPr>
            <a:t>MRB Decisions</a:t>
          </a:r>
          <a:endParaRPr lang="en-US" sz="1000" b="1" dirty="0">
            <a:solidFill>
              <a:srgbClr val="FFFFFF"/>
            </a:solidFill>
            <a:latin typeface="Arial"/>
            <a:ea typeface="+mn-ea"/>
            <a:cs typeface="+mn-cs"/>
          </a:endParaRPr>
        </a:p>
      </dgm:t>
    </dgm:pt>
    <dgm:pt modelId="{69E9F1FB-DD30-49CD-8051-398BA0863DDF}" type="parTrans" cxnId="{22174FE4-53DA-456B-BB8D-880A04138064}">
      <dgm:prSet custT="1"/>
      <dgm:spPr>
        <a:solidFill>
          <a:srgbClr val="2F5597"/>
        </a:solidFill>
      </dgm:spPr>
      <dgm:t>
        <a:bodyPr/>
        <a:lstStyle/>
        <a:p>
          <a:endParaRPr lang="en-US" sz="700"/>
        </a:p>
      </dgm:t>
    </dgm:pt>
    <dgm:pt modelId="{2C0E4274-2CC0-46A5-8600-06E45A9691EA}" type="sibTrans" cxnId="{22174FE4-53DA-456B-BB8D-880A04138064}">
      <dgm:prSet/>
      <dgm:spPr>
        <a:xfrm>
          <a:off x="981119" y="184812"/>
          <a:ext cx="3694374" cy="3694374"/>
        </a:xfrm>
        <a:prstGeom prst="blockArc">
          <a:avLst>
            <a:gd name="adj1" fmla="val 3000000"/>
            <a:gd name="adj2" fmla="val 42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8C00B532-BD31-410E-AF6F-62F67F20FC08}">
      <dgm:prSet phldrT="[Text]" custT="1"/>
      <dgm:spPr>
        <a:xfrm>
          <a:off x="3133817" y="3426894"/>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Deviation, Waivers, Escapes, Etc.</a:t>
          </a:r>
          <a:endParaRPr lang="en-US" sz="1000" b="1" dirty="0">
            <a:solidFill>
              <a:srgbClr val="FFFFFF"/>
            </a:solidFill>
            <a:latin typeface="Arial"/>
            <a:ea typeface="+mn-ea"/>
            <a:cs typeface="+mn-cs"/>
          </a:endParaRPr>
        </a:p>
      </dgm:t>
    </dgm:pt>
    <dgm:pt modelId="{7B0B2345-8FF0-4DCB-9668-C6097FDC1D40}" type="parTrans" cxnId="{0EC9FA0B-0DCB-4A68-8C76-873C4A7A550D}">
      <dgm:prSet custT="1"/>
      <dgm:spPr>
        <a:solidFill>
          <a:srgbClr val="2F5597"/>
        </a:solidFill>
      </dgm:spPr>
      <dgm:t>
        <a:bodyPr/>
        <a:lstStyle/>
        <a:p>
          <a:endParaRPr lang="en-US" sz="700"/>
        </a:p>
      </dgm:t>
    </dgm:pt>
    <dgm:pt modelId="{B3A4A0DD-64D6-4381-97AC-B401B50DBAE4}" type="sibTrans" cxnId="{0EC9FA0B-0DCB-4A68-8C76-873C4A7A550D}">
      <dgm:prSet/>
      <dgm:spPr>
        <a:xfrm>
          <a:off x="981119" y="184812"/>
          <a:ext cx="3694374" cy="3694374"/>
        </a:xfrm>
        <a:prstGeom prst="blockArc">
          <a:avLst>
            <a:gd name="adj1" fmla="val 4200000"/>
            <a:gd name="adj2" fmla="val 54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B697083D-0467-4030-97DE-38815F01DE54}">
      <dgm:prSet phldrT="[Text]" custT="1"/>
      <dgm:spPr>
        <a:xfrm>
          <a:off x="1328733" y="3108609"/>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900" b="1" smtClean="0">
              <a:solidFill>
                <a:srgbClr val="FFFFFF"/>
              </a:solidFill>
              <a:latin typeface="Arial"/>
              <a:ea typeface="+mn-ea"/>
              <a:cs typeface="+mn-cs"/>
            </a:rPr>
            <a:t>Supplier Corrective Action Requests (SCARS</a:t>
          </a:r>
          <a:r>
            <a:rPr lang="en-US" sz="1000" b="1" smtClean="0">
              <a:solidFill>
                <a:srgbClr val="FFFFFF"/>
              </a:solidFill>
              <a:latin typeface="Arial"/>
              <a:ea typeface="+mn-ea"/>
              <a:cs typeface="+mn-cs"/>
            </a:rPr>
            <a:t>)</a:t>
          </a:r>
          <a:endParaRPr lang="en-US" sz="1000" b="1" dirty="0">
            <a:solidFill>
              <a:srgbClr val="FFFFFF"/>
            </a:solidFill>
            <a:latin typeface="Arial"/>
            <a:ea typeface="+mn-ea"/>
            <a:cs typeface="+mn-cs"/>
          </a:endParaRPr>
        </a:p>
      </dgm:t>
    </dgm:pt>
    <dgm:pt modelId="{0F7D5333-10B9-4F6B-A711-1C9111BCB38E}" type="parTrans" cxnId="{AF11CDE0-5638-4EE2-91F2-356A2926DB64}">
      <dgm:prSet custT="1"/>
      <dgm:spPr>
        <a:solidFill>
          <a:srgbClr val="2F5597"/>
        </a:solidFill>
      </dgm:spPr>
      <dgm:t>
        <a:bodyPr/>
        <a:lstStyle/>
        <a:p>
          <a:endParaRPr lang="en-US" sz="700"/>
        </a:p>
      </dgm:t>
    </dgm:pt>
    <dgm:pt modelId="{F5D148D9-0A21-42E8-9746-721AF9AA303B}" type="sibTrans" cxnId="{AF11CDE0-5638-4EE2-91F2-356A2926DB64}">
      <dgm:prSet/>
      <dgm:spPr>
        <a:xfrm>
          <a:off x="981119" y="184812"/>
          <a:ext cx="3694374" cy="3694374"/>
        </a:xfrm>
        <a:prstGeom prst="blockArc">
          <a:avLst>
            <a:gd name="adj1" fmla="val 7800000"/>
            <a:gd name="adj2" fmla="val 90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CBC3055A-9955-4613-A1E5-AE9C1396BA2A}">
      <dgm:prSet phldrT="[Text]" custT="1"/>
      <dgm:spPr>
        <a:xfrm>
          <a:off x="919554" y="2620968"/>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Field &amp; Component Issues</a:t>
          </a:r>
          <a:endParaRPr lang="en-US" sz="1000" b="1" dirty="0">
            <a:solidFill>
              <a:srgbClr val="FFFFFF"/>
            </a:solidFill>
            <a:latin typeface="Arial"/>
            <a:ea typeface="+mn-ea"/>
            <a:cs typeface="+mn-cs"/>
          </a:endParaRPr>
        </a:p>
      </dgm:t>
    </dgm:pt>
    <dgm:pt modelId="{6B6964D1-AA7C-4CBD-AEE7-7A81A0DA7345}" type="parTrans" cxnId="{5653022D-9BCB-49BF-9610-B0649B560619}">
      <dgm:prSet custT="1"/>
      <dgm:spPr>
        <a:solidFill>
          <a:srgbClr val="2F5597"/>
        </a:solidFill>
      </dgm:spPr>
      <dgm:t>
        <a:bodyPr/>
        <a:lstStyle/>
        <a:p>
          <a:endParaRPr lang="en-US" sz="700"/>
        </a:p>
      </dgm:t>
    </dgm:pt>
    <dgm:pt modelId="{579FDCDC-627A-4084-98C2-4DF30603462D}" type="sibTrans" cxnId="{5653022D-9BCB-49BF-9610-B0649B560619}">
      <dgm:prSet/>
      <dgm:spPr>
        <a:xfrm>
          <a:off x="981119" y="184812"/>
          <a:ext cx="3694374" cy="3694374"/>
        </a:xfrm>
        <a:prstGeom prst="blockArc">
          <a:avLst>
            <a:gd name="adj1" fmla="val 9000000"/>
            <a:gd name="adj2" fmla="val 102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91426088-F166-4032-ACDC-5846317943CA}">
      <dgm:prSet phldrT="[Text]" custT="1"/>
      <dgm:spPr>
        <a:xfrm>
          <a:off x="701834" y="2022788"/>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Non-Conformance Report Trends</a:t>
          </a:r>
          <a:endParaRPr lang="en-US" sz="1000" b="1" dirty="0">
            <a:solidFill>
              <a:srgbClr val="FFFFFF"/>
            </a:solidFill>
            <a:latin typeface="Arial"/>
            <a:ea typeface="+mn-ea"/>
            <a:cs typeface="+mn-cs"/>
          </a:endParaRPr>
        </a:p>
      </dgm:t>
    </dgm:pt>
    <dgm:pt modelId="{1A322ADE-E70E-485A-83AA-B04F6391F03A}" type="parTrans" cxnId="{263DA411-2E27-41D2-9ED4-7FB0B7B23114}">
      <dgm:prSet custT="1"/>
      <dgm:spPr>
        <a:solidFill>
          <a:srgbClr val="2F5597"/>
        </a:solidFill>
      </dgm:spPr>
      <dgm:t>
        <a:bodyPr/>
        <a:lstStyle/>
        <a:p>
          <a:endParaRPr lang="en-US" sz="700"/>
        </a:p>
      </dgm:t>
    </dgm:pt>
    <dgm:pt modelId="{05A3482E-514A-4A5B-A9ED-75CBBBA2506E}" type="sibTrans" cxnId="{263DA411-2E27-41D2-9ED4-7FB0B7B23114}">
      <dgm:prSet/>
      <dgm:spPr>
        <a:xfrm>
          <a:off x="981119" y="184812"/>
          <a:ext cx="3694374" cy="3694374"/>
        </a:xfrm>
        <a:prstGeom prst="blockArc">
          <a:avLst>
            <a:gd name="adj1" fmla="val 10200000"/>
            <a:gd name="adj2" fmla="val 114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F633DAC3-BAD4-4518-BF9D-D26B80FFEC9D}">
      <dgm:prSet phldrT="[Text]" custT="1"/>
      <dgm:spPr>
        <a:xfrm>
          <a:off x="1328733" y="300396"/>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Internal Operating Plan</a:t>
          </a:r>
          <a:endParaRPr lang="en-US" sz="1000" b="1" dirty="0">
            <a:solidFill>
              <a:srgbClr val="FFFFFF"/>
            </a:solidFill>
            <a:latin typeface="Arial"/>
            <a:ea typeface="+mn-ea"/>
            <a:cs typeface="+mn-cs"/>
          </a:endParaRPr>
        </a:p>
      </dgm:t>
    </dgm:pt>
    <dgm:pt modelId="{9313DCC6-B936-4015-9DE4-F447B1240709}" type="parTrans" cxnId="{97575195-4483-4591-823C-5250E6B48B61}">
      <dgm:prSet custT="1"/>
      <dgm:spPr>
        <a:solidFill>
          <a:srgbClr val="2F5597"/>
        </a:solidFill>
      </dgm:spPr>
      <dgm:t>
        <a:bodyPr/>
        <a:lstStyle/>
        <a:p>
          <a:endParaRPr lang="en-US" sz="700"/>
        </a:p>
      </dgm:t>
    </dgm:pt>
    <dgm:pt modelId="{790641CE-21EA-452C-9C1F-5F9C36D2A17A}" type="sibTrans" cxnId="{97575195-4483-4591-823C-5250E6B48B61}">
      <dgm:prSet/>
      <dgm:spPr>
        <a:xfrm>
          <a:off x="981119" y="184812"/>
          <a:ext cx="3694374" cy="3694374"/>
        </a:xfrm>
        <a:prstGeom prst="blockArc">
          <a:avLst>
            <a:gd name="adj1" fmla="val 13800000"/>
            <a:gd name="adj2" fmla="val 150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10630880-5565-4921-9EF4-EAA0D9761DA2}">
      <dgm:prSet phldrT="[Text]" custT="1"/>
      <dgm:spPr>
        <a:xfrm>
          <a:off x="1880019" y="-17888"/>
          <a:ext cx="642776" cy="654993"/>
        </a:xfrm>
        <a:solidFill>
          <a:srgbClr val="2F5597"/>
        </a:solidFill>
        <a:ln w="12700" cap="flat" cmpd="sng" algn="ctr">
          <a:noFill/>
          <a:prstDash val="solid"/>
        </a:ln>
        <a:effectLst>
          <a:outerShdw blurRad="50800" dist="38100" dir="8100000" algn="tr" rotWithShape="0">
            <a:prstClr val="black">
              <a:alpha val="40000"/>
            </a:prstClr>
          </a:outerShdw>
        </a:effectLst>
      </dgm:spPr>
      <dgm:t>
        <a:bodyPr/>
        <a:lstStyle/>
        <a:p>
          <a:r>
            <a:rPr lang="en-US" sz="1000" b="1" dirty="0" smtClean="0">
              <a:solidFill>
                <a:srgbClr val="FFFFFF"/>
              </a:solidFill>
              <a:latin typeface="Arial"/>
              <a:ea typeface="+mn-ea"/>
              <a:cs typeface="+mn-cs"/>
            </a:rPr>
            <a:t>Test &amp; Process Yield / Failure Trends</a:t>
          </a:r>
          <a:endParaRPr lang="en-US" sz="1000" b="1" dirty="0">
            <a:solidFill>
              <a:srgbClr val="FFFFFF"/>
            </a:solidFill>
            <a:latin typeface="Arial"/>
            <a:ea typeface="+mn-ea"/>
            <a:cs typeface="+mn-cs"/>
          </a:endParaRPr>
        </a:p>
      </dgm:t>
    </dgm:pt>
    <dgm:pt modelId="{1AD82BB9-D9CC-41A4-B4A4-D4EEC49D170A}" type="parTrans" cxnId="{B51523B5-4354-4A84-BFE8-85456E114DC0}">
      <dgm:prSet custT="1"/>
      <dgm:spPr>
        <a:solidFill>
          <a:srgbClr val="2F5597"/>
        </a:solidFill>
      </dgm:spPr>
      <dgm:t>
        <a:bodyPr/>
        <a:lstStyle/>
        <a:p>
          <a:endParaRPr lang="en-US" sz="700"/>
        </a:p>
      </dgm:t>
    </dgm:pt>
    <dgm:pt modelId="{06E3E78C-5B41-4859-88C1-7E4B04B32019}" type="sibTrans" cxnId="{B51523B5-4354-4A84-BFE8-85456E114DC0}">
      <dgm:prSet/>
      <dgm:spPr>
        <a:xfrm>
          <a:off x="981119" y="184812"/>
          <a:ext cx="3694374" cy="3694374"/>
        </a:xfrm>
        <a:prstGeom prst="blockArc">
          <a:avLst>
            <a:gd name="adj1" fmla="val 15000000"/>
            <a:gd name="adj2" fmla="val 16200000"/>
            <a:gd name="adj3" fmla="val 1544"/>
          </a:avLst>
        </a:prstGeom>
        <a:solidFill>
          <a:srgbClr val="6699FF">
            <a:tint val="60000"/>
            <a:hueOff val="0"/>
            <a:satOff val="0"/>
            <a:lumOff val="0"/>
            <a:alphaOff val="0"/>
          </a:srgbClr>
        </a:solidFill>
        <a:ln>
          <a:noFill/>
        </a:ln>
        <a:effectLst/>
      </dgm:spPr>
      <dgm:t>
        <a:bodyPr/>
        <a:lstStyle/>
        <a:p>
          <a:endParaRPr lang="en-US" sz="2400"/>
        </a:p>
      </dgm:t>
    </dgm:pt>
    <dgm:pt modelId="{921B8A32-D8C3-45F5-A6DC-36A735807506}">
      <dgm:prSet phldrT="[Text]" custScaleX="162310" custScaleY="165395"/>
      <dgm:spPr>
        <a:solidFill>
          <a:schemeClr val="bg1">
            <a:lumMod val="60000"/>
            <a:lumOff val="40000"/>
          </a:schemeClr>
        </a:solidFill>
        <a:ln w="12700">
          <a:solidFill>
            <a:schemeClr val="bg2"/>
          </a:solidFill>
        </a:ln>
      </dgm:spPr>
      <dgm:t>
        <a:bodyPr/>
        <a:lstStyle/>
        <a:p>
          <a:endParaRPr lang="en-US" sz="2400"/>
        </a:p>
      </dgm:t>
    </dgm:pt>
    <dgm:pt modelId="{A20154B1-87E9-454D-8A9A-AB35F487E94E}" type="parTrans" cxnId="{80418C2C-52C9-487F-B63B-81B5CEEC8E12}">
      <dgm:prSet/>
      <dgm:spPr/>
      <dgm:t>
        <a:bodyPr/>
        <a:lstStyle/>
        <a:p>
          <a:endParaRPr lang="en-US" sz="2400"/>
        </a:p>
      </dgm:t>
    </dgm:pt>
    <dgm:pt modelId="{5342FC1E-A334-462F-B06C-624430543E04}" type="sibTrans" cxnId="{80418C2C-52C9-487F-B63B-81B5CEEC8E12}">
      <dgm:prSet/>
      <dgm:spPr/>
      <dgm:t>
        <a:bodyPr/>
        <a:lstStyle/>
        <a:p>
          <a:endParaRPr lang="en-US" sz="2400"/>
        </a:p>
      </dgm:t>
    </dgm:pt>
    <dgm:pt modelId="{38646A9D-C29A-4507-9787-5C9F4A7701BF}" type="pres">
      <dgm:prSet presAssocID="{74B9634B-2689-4665-A1F5-3AEEBE925208}" presName="cycle" presStyleCnt="0">
        <dgm:presLayoutVars>
          <dgm:chMax val="1"/>
          <dgm:dir/>
          <dgm:animLvl val="ctr"/>
          <dgm:resizeHandles val="exact"/>
        </dgm:presLayoutVars>
      </dgm:prSet>
      <dgm:spPr/>
      <dgm:t>
        <a:bodyPr/>
        <a:lstStyle/>
        <a:p>
          <a:endParaRPr lang="en-US"/>
        </a:p>
      </dgm:t>
    </dgm:pt>
    <dgm:pt modelId="{6B10EDBA-207F-40D5-877F-E3ED0172E765}" type="pres">
      <dgm:prSet presAssocID="{F1F0C404-4CD5-4A92-BFC9-3D6B5EFC02D7}" presName="centerShape" presStyleLbl="node0" presStyleIdx="0" presStyleCnt="1" custScaleX="224924" custScaleY="89211"/>
      <dgm:spPr>
        <a:prstGeom prst="ellipse">
          <a:avLst/>
        </a:prstGeom>
      </dgm:spPr>
      <dgm:t>
        <a:bodyPr/>
        <a:lstStyle/>
        <a:p>
          <a:endParaRPr lang="en-US"/>
        </a:p>
      </dgm:t>
    </dgm:pt>
    <dgm:pt modelId="{5780F939-9DC8-48BE-AAC2-9DA76E9EB032}" type="pres">
      <dgm:prSet presAssocID="{834F298F-D0F8-4B7A-9DB7-0BE2B40DA7EF}" presName="Name9" presStyleLbl="parChTrans1D2" presStyleIdx="0" presStyleCnt="12"/>
      <dgm:spPr/>
      <dgm:t>
        <a:bodyPr/>
        <a:lstStyle/>
        <a:p>
          <a:endParaRPr lang="en-US"/>
        </a:p>
      </dgm:t>
    </dgm:pt>
    <dgm:pt modelId="{A15E21C5-CF8D-4401-929E-2ED6C8423D7B}" type="pres">
      <dgm:prSet presAssocID="{834F298F-D0F8-4B7A-9DB7-0BE2B40DA7EF}" presName="connTx" presStyleLbl="parChTrans1D2" presStyleIdx="0" presStyleCnt="12"/>
      <dgm:spPr/>
      <dgm:t>
        <a:bodyPr/>
        <a:lstStyle/>
        <a:p>
          <a:endParaRPr lang="en-US"/>
        </a:p>
      </dgm:t>
    </dgm:pt>
    <dgm:pt modelId="{B502DD6D-A368-455C-915E-3EFFA00E2366}" type="pres">
      <dgm:prSet presAssocID="{E9EC7326-79DB-44EF-9A12-F0B8A638403F}" presName="node" presStyleLbl="node1" presStyleIdx="0" presStyleCnt="12" custScaleX="134114" custScaleY="76442">
        <dgm:presLayoutVars>
          <dgm:bulletEnabled val="1"/>
        </dgm:presLayoutVars>
      </dgm:prSet>
      <dgm:spPr>
        <a:prstGeom prst="ellipse">
          <a:avLst/>
        </a:prstGeom>
      </dgm:spPr>
      <dgm:t>
        <a:bodyPr/>
        <a:lstStyle/>
        <a:p>
          <a:endParaRPr lang="en-US"/>
        </a:p>
      </dgm:t>
    </dgm:pt>
    <dgm:pt modelId="{F02EC9B2-9F10-4EE5-B2F0-037C3C268A05}" type="pres">
      <dgm:prSet presAssocID="{993D339B-A08D-4B7C-812F-4689AA600028}" presName="Name9" presStyleLbl="parChTrans1D2" presStyleIdx="1" presStyleCnt="12"/>
      <dgm:spPr/>
      <dgm:t>
        <a:bodyPr/>
        <a:lstStyle/>
        <a:p>
          <a:endParaRPr lang="en-US"/>
        </a:p>
      </dgm:t>
    </dgm:pt>
    <dgm:pt modelId="{48E273E1-B844-4827-9157-83102F3F2B5E}" type="pres">
      <dgm:prSet presAssocID="{993D339B-A08D-4B7C-812F-4689AA600028}" presName="connTx" presStyleLbl="parChTrans1D2" presStyleIdx="1" presStyleCnt="12"/>
      <dgm:spPr/>
      <dgm:t>
        <a:bodyPr/>
        <a:lstStyle/>
        <a:p>
          <a:endParaRPr lang="en-US"/>
        </a:p>
      </dgm:t>
    </dgm:pt>
    <dgm:pt modelId="{A631DD90-8813-4EBE-8320-1086F2077F0F}" type="pres">
      <dgm:prSet presAssocID="{5A81A85E-3C43-41A5-A834-32A523F642C0}" presName="node" presStyleLbl="node1" presStyleIdx="1" presStyleCnt="12" custScaleX="134114" custScaleY="76442" custRadScaleRad="102494" custRadScaleInc="49052">
        <dgm:presLayoutVars>
          <dgm:bulletEnabled val="1"/>
        </dgm:presLayoutVars>
      </dgm:prSet>
      <dgm:spPr>
        <a:prstGeom prst="ellipse">
          <a:avLst/>
        </a:prstGeom>
      </dgm:spPr>
      <dgm:t>
        <a:bodyPr/>
        <a:lstStyle/>
        <a:p>
          <a:endParaRPr lang="en-US"/>
        </a:p>
      </dgm:t>
    </dgm:pt>
    <dgm:pt modelId="{394D921D-7B55-44E6-B06B-BC04E0AB5ED1}" type="pres">
      <dgm:prSet presAssocID="{AEB51B33-D7C0-4202-A5FA-DAAD14156B90}" presName="Name9" presStyleLbl="parChTrans1D2" presStyleIdx="2" presStyleCnt="12"/>
      <dgm:spPr/>
      <dgm:t>
        <a:bodyPr/>
        <a:lstStyle/>
        <a:p>
          <a:endParaRPr lang="en-US"/>
        </a:p>
      </dgm:t>
    </dgm:pt>
    <dgm:pt modelId="{A0E391A8-889E-4804-8BEF-7B8D7B73406B}" type="pres">
      <dgm:prSet presAssocID="{AEB51B33-D7C0-4202-A5FA-DAAD14156B90}" presName="connTx" presStyleLbl="parChTrans1D2" presStyleIdx="2" presStyleCnt="12"/>
      <dgm:spPr/>
      <dgm:t>
        <a:bodyPr/>
        <a:lstStyle/>
        <a:p>
          <a:endParaRPr lang="en-US"/>
        </a:p>
      </dgm:t>
    </dgm:pt>
    <dgm:pt modelId="{F95D9256-A86A-432B-895D-A832D66478CB}" type="pres">
      <dgm:prSet presAssocID="{3F1F5064-34E7-4997-8948-E6035054E142}" presName="node" presStyleLbl="node1" presStyleIdx="2" presStyleCnt="12" custScaleX="134114" custScaleY="76442" custRadScaleRad="103305" custRadScaleInc="33642">
        <dgm:presLayoutVars>
          <dgm:bulletEnabled val="1"/>
        </dgm:presLayoutVars>
      </dgm:prSet>
      <dgm:spPr>
        <a:prstGeom prst="ellipse">
          <a:avLst/>
        </a:prstGeom>
      </dgm:spPr>
      <dgm:t>
        <a:bodyPr/>
        <a:lstStyle/>
        <a:p>
          <a:endParaRPr lang="en-US"/>
        </a:p>
      </dgm:t>
    </dgm:pt>
    <dgm:pt modelId="{B552D28C-F909-4E7A-A3DC-FF9019A88122}" type="pres">
      <dgm:prSet presAssocID="{AED27BFF-F0B5-4E49-B61F-E54850818F75}" presName="Name9" presStyleLbl="parChTrans1D2" presStyleIdx="3" presStyleCnt="12"/>
      <dgm:spPr/>
      <dgm:t>
        <a:bodyPr/>
        <a:lstStyle/>
        <a:p>
          <a:endParaRPr lang="en-US"/>
        </a:p>
      </dgm:t>
    </dgm:pt>
    <dgm:pt modelId="{DE67D250-0D09-417A-99D2-2CD9B1A489A0}" type="pres">
      <dgm:prSet presAssocID="{AED27BFF-F0B5-4E49-B61F-E54850818F75}" presName="connTx" presStyleLbl="parChTrans1D2" presStyleIdx="3" presStyleCnt="12"/>
      <dgm:spPr/>
      <dgm:t>
        <a:bodyPr/>
        <a:lstStyle/>
        <a:p>
          <a:endParaRPr lang="en-US"/>
        </a:p>
      </dgm:t>
    </dgm:pt>
    <dgm:pt modelId="{5A06D230-0267-4BC3-AE00-F2C8AE95D537}" type="pres">
      <dgm:prSet presAssocID="{0EE0C9AA-E295-4A45-8E06-30D48381FD02}" presName="node" presStyleLbl="node1" presStyleIdx="3" presStyleCnt="12" custScaleX="134114" custScaleY="76442">
        <dgm:presLayoutVars>
          <dgm:bulletEnabled val="1"/>
        </dgm:presLayoutVars>
      </dgm:prSet>
      <dgm:spPr>
        <a:prstGeom prst="ellipse">
          <a:avLst/>
        </a:prstGeom>
      </dgm:spPr>
      <dgm:t>
        <a:bodyPr/>
        <a:lstStyle/>
        <a:p>
          <a:endParaRPr lang="en-US"/>
        </a:p>
      </dgm:t>
    </dgm:pt>
    <dgm:pt modelId="{1E5BC5B4-2C8E-44F8-B550-DD25346FA643}" type="pres">
      <dgm:prSet presAssocID="{657BB691-C4EB-4C3A-A4E3-BFC105ADB3F1}" presName="Name9" presStyleLbl="parChTrans1D2" presStyleIdx="4" presStyleCnt="12"/>
      <dgm:spPr/>
      <dgm:t>
        <a:bodyPr/>
        <a:lstStyle/>
        <a:p>
          <a:endParaRPr lang="en-US"/>
        </a:p>
      </dgm:t>
    </dgm:pt>
    <dgm:pt modelId="{45D87CE4-12EF-4DA8-B802-60E2B1F5F2FF}" type="pres">
      <dgm:prSet presAssocID="{657BB691-C4EB-4C3A-A4E3-BFC105ADB3F1}" presName="connTx" presStyleLbl="parChTrans1D2" presStyleIdx="4" presStyleCnt="12"/>
      <dgm:spPr/>
      <dgm:t>
        <a:bodyPr/>
        <a:lstStyle/>
        <a:p>
          <a:endParaRPr lang="en-US"/>
        </a:p>
      </dgm:t>
    </dgm:pt>
    <dgm:pt modelId="{8153E375-18DD-4E7F-AAE6-82BFEA16E8FC}" type="pres">
      <dgm:prSet presAssocID="{D98FE925-D2D6-4B9A-B31A-C59974A7D1A3}" presName="node" presStyleLbl="node1" presStyleIdx="4" presStyleCnt="12" custScaleX="134114" custScaleY="76442" custRadScaleRad="102979" custRadScaleInc="-25159">
        <dgm:presLayoutVars>
          <dgm:bulletEnabled val="1"/>
        </dgm:presLayoutVars>
      </dgm:prSet>
      <dgm:spPr>
        <a:prstGeom prst="ellipse">
          <a:avLst/>
        </a:prstGeom>
      </dgm:spPr>
      <dgm:t>
        <a:bodyPr/>
        <a:lstStyle/>
        <a:p>
          <a:endParaRPr lang="en-US"/>
        </a:p>
      </dgm:t>
    </dgm:pt>
    <dgm:pt modelId="{013BF06B-F653-42A7-8034-67272060701F}" type="pres">
      <dgm:prSet presAssocID="{69E9F1FB-DD30-49CD-8051-398BA0863DDF}" presName="Name9" presStyleLbl="parChTrans1D2" presStyleIdx="5" presStyleCnt="12"/>
      <dgm:spPr/>
      <dgm:t>
        <a:bodyPr/>
        <a:lstStyle/>
        <a:p>
          <a:endParaRPr lang="en-US"/>
        </a:p>
      </dgm:t>
    </dgm:pt>
    <dgm:pt modelId="{67346321-2CF3-42DF-BDF3-552D829BF5A9}" type="pres">
      <dgm:prSet presAssocID="{69E9F1FB-DD30-49CD-8051-398BA0863DDF}" presName="connTx" presStyleLbl="parChTrans1D2" presStyleIdx="5" presStyleCnt="12"/>
      <dgm:spPr/>
      <dgm:t>
        <a:bodyPr/>
        <a:lstStyle/>
        <a:p>
          <a:endParaRPr lang="en-US"/>
        </a:p>
      </dgm:t>
    </dgm:pt>
    <dgm:pt modelId="{4C7A4A85-6FCA-4C49-BFBF-A2E1A0B3896B}" type="pres">
      <dgm:prSet presAssocID="{D5D4873F-EF1B-4D89-9460-84F7A6087011}" presName="node" presStyleLbl="node1" presStyleIdx="5" presStyleCnt="12" custScaleX="134114" custScaleY="76442" custRadScaleRad="98787" custRadScaleInc="-38256">
        <dgm:presLayoutVars>
          <dgm:bulletEnabled val="1"/>
        </dgm:presLayoutVars>
      </dgm:prSet>
      <dgm:spPr>
        <a:prstGeom prst="ellipse">
          <a:avLst/>
        </a:prstGeom>
      </dgm:spPr>
      <dgm:t>
        <a:bodyPr/>
        <a:lstStyle/>
        <a:p>
          <a:endParaRPr lang="en-US"/>
        </a:p>
      </dgm:t>
    </dgm:pt>
    <dgm:pt modelId="{709322B3-5B90-499D-9F23-789761449487}" type="pres">
      <dgm:prSet presAssocID="{7B0B2345-8FF0-4DCB-9668-C6097FDC1D40}" presName="Name9" presStyleLbl="parChTrans1D2" presStyleIdx="6" presStyleCnt="12"/>
      <dgm:spPr/>
      <dgm:t>
        <a:bodyPr/>
        <a:lstStyle/>
        <a:p>
          <a:endParaRPr lang="en-US"/>
        </a:p>
      </dgm:t>
    </dgm:pt>
    <dgm:pt modelId="{CA90AB3F-7AF4-4D84-B387-B6C7E0080B84}" type="pres">
      <dgm:prSet presAssocID="{7B0B2345-8FF0-4DCB-9668-C6097FDC1D40}" presName="connTx" presStyleLbl="parChTrans1D2" presStyleIdx="6" presStyleCnt="12"/>
      <dgm:spPr/>
      <dgm:t>
        <a:bodyPr/>
        <a:lstStyle/>
        <a:p>
          <a:endParaRPr lang="en-US"/>
        </a:p>
      </dgm:t>
    </dgm:pt>
    <dgm:pt modelId="{FB6F5B61-2DEA-473A-AEF1-91485647C2CD}" type="pres">
      <dgm:prSet presAssocID="{8C00B532-BD31-410E-AF6F-62F67F20FC08}" presName="node" presStyleLbl="node1" presStyleIdx="6" presStyleCnt="12" custScaleX="134114" custScaleY="76442">
        <dgm:presLayoutVars>
          <dgm:bulletEnabled val="1"/>
        </dgm:presLayoutVars>
      </dgm:prSet>
      <dgm:spPr>
        <a:prstGeom prst="ellipse">
          <a:avLst/>
        </a:prstGeom>
      </dgm:spPr>
      <dgm:t>
        <a:bodyPr/>
        <a:lstStyle/>
        <a:p>
          <a:endParaRPr lang="en-US"/>
        </a:p>
      </dgm:t>
    </dgm:pt>
    <dgm:pt modelId="{E8D79373-3523-4CCA-BD46-4A5BF42241CB}" type="pres">
      <dgm:prSet presAssocID="{0F7D5333-10B9-4F6B-A711-1C9111BCB38E}" presName="Name9" presStyleLbl="parChTrans1D2" presStyleIdx="7" presStyleCnt="12"/>
      <dgm:spPr/>
      <dgm:t>
        <a:bodyPr/>
        <a:lstStyle/>
        <a:p>
          <a:endParaRPr lang="en-US"/>
        </a:p>
      </dgm:t>
    </dgm:pt>
    <dgm:pt modelId="{4ED24BE8-358E-4F33-BB35-45636EB51D2E}" type="pres">
      <dgm:prSet presAssocID="{0F7D5333-10B9-4F6B-A711-1C9111BCB38E}" presName="connTx" presStyleLbl="parChTrans1D2" presStyleIdx="7" presStyleCnt="12"/>
      <dgm:spPr/>
      <dgm:t>
        <a:bodyPr/>
        <a:lstStyle/>
        <a:p>
          <a:endParaRPr lang="en-US"/>
        </a:p>
      </dgm:t>
    </dgm:pt>
    <dgm:pt modelId="{04FCFB43-5C4F-41C2-B48E-181DD9922CAA}" type="pres">
      <dgm:prSet presAssocID="{B697083D-0467-4030-97DE-38815F01DE54}" presName="node" presStyleLbl="node1" presStyleIdx="7" presStyleCnt="12" custScaleX="134114" custScaleY="76442" custRadScaleRad="97926" custRadScaleInc="26919">
        <dgm:presLayoutVars>
          <dgm:bulletEnabled val="1"/>
        </dgm:presLayoutVars>
      </dgm:prSet>
      <dgm:spPr>
        <a:prstGeom prst="ellipse">
          <a:avLst/>
        </a:prstGeom>
      </dgm:spPr>
      <dgm:t>
        <a:bodyPr/>
        <a:lstStyle/>
        <a:p>
          <a:endParaRPr lang="en-US"/>
        </a:p>
      </dgm:t>
    </dgm:pt>
    <dgm:pt modelId="{BB5761E4-A6EF-48C0-9BD1-55BD23938978}" type="pres">
      <dgm:prSet presAssocID="{6B6964D1-AA7C-4CBD-AEE7-7A81A0DA7345}" presName="Name9" presStyleLbl="parChTrans1D2" presStyleIdx="8" presStyleCnt="12"/>
      <dgm:spPr/>
      <dgm:t>
        <a:bodyPr/>
        <a:lstStyle/>
        <a:p>
          <a:endParaRPr lang="en-US"/>
        </a:p>
      </dgm:t>
    </dgm:pt>
    <dgm:pt modelId="{70FFFF13-6226-4618-BF51-88901DF42E8B}" type="pres">
      <dgm:prSet presAssocID="{6B6964D1-AA7C-4CBD-AEE7-7A81A0DA7345}" presName="connTx" presStyleLbl="parChTrans1D2" presStyleIdx="8" presStyleCnt="12"/>
      <dgm:spPr/>
      <dgm:t>
        <a:bodyPr/>
        <a:lstStyle/>
        <a:p>
          <a:endParaRPr lang="en-US"/>
        </a:p>
      </dgm:t>
    </dgm:pt>
    <dgm:pt modelId="{FEDBCF7E-2CFF-41AD-8574-917D215D43E9}" type="pres">
      <dgm:prSet presAssocID="{CBC3055A-9955-4613-A1E5-AE9C1396BA2A}" presName="node" presStyleLbl="node1" presStyleIdx="8" presStyleCnt="12" custScaleX="134114" custScaleY="76442" custRadScaleRad="100111" custRadScaleInc="19749">
        <dgm:presLayoutVars>
          <dgm:bulletEnabled val="1"/>
        </dgm:presLayoutVars>
      </dgm:prSet>
      <dgm:spPr>
        <a:prstGeom prst="ellipse">
          <a:avLst/>
        </a:prstGeom>
      </dgm:spPr>
      <dgm:t>
        <a:bodyPr/>
        <a:lstStyle/>
        <a:p>
          <a:endParaRPr lang="en-US"/>
        </a:p>
      </dgm:t>
    </dgm:pt>
    <dgm:pt modelId="{6BCB5BC8-F86C-414B-A8AD-71D92D93672F}" type="pres">
      <dgm:prSet presAssocID="{1A322ADE-E70E-485A-83AA-B04F6391F03A}" presName="Name9" presStyleLbl="parChTrans1D2" presStyleIdx="9" presStyleCnt="12"/>
      <dgm:spPr/>
      <dgm:t>
        <a:bodyPr/>
        <a:lstStyle/>
        <a:p>
          <a:endParaRPr lang="en-US"/>
        </a:p>
      </dgm:t>
    </dgm:pt>
    <dgm:pt modelId="{60C79857-0DA6-4A64-917A-FD494FFB7710}" type="pres">
      <dgm:prSet presAssocID="{1A322ADE-E70E-485A-83AA-B04F6391F03A}" presName="connTx" presStyleLbl="parChTrans1D2" presStyleIdx="9" presStyleCnt="12"/>
      <dgm:spPr/>
      <dgm:t>
        <a:bodyPr/>
        <a:lstStyle/>
        <a:p>
          <a:endParaRPr lang="en-US"/>
        </a:p>
      </dgm:t>
    </dgm:pt>
    <dgm:pt modelId="{D9FAA2B5-557F-4513-A3CF-C0F82E13B674}" type="pres">
      <dgm:prSet presAssocID="{91426088-F166-4032-ACDC-5846317943CA}" presName="node" presStyleLbl="node1" presStyleIdx="9" presStyleCnt="12" custScaleX="134114" custScaleY="76442">
        <dgm:presLayoutVars>
          <dgm:bulletEnabled val="1"/>
        </dgm:presLayoutVars>
      </dgm:prSet>
      <dgm:spPr>
        <a:prstGeom prst="ellipse">
          <a:avLst/>
        </a:prstGeom>
      </dgm:spPr>
      <dgm:t>
        <a:bodyPr/>
        <a:lstStyle/>
        <a:p>
          <a:endParaRPr lang="en-US"/>
        </a:p>
      </dgm:t>
    </dgm:pt>
    <dgm:pt modelId="{F5410FA9-483E-45B1-8D7D-785E32946F63}" type="pres">
      <dgm:prSet presAssocID="{9313DCC6-B936-4015-9DE4-F447B1240709}" presName="Name9" presStyleLbl="parChTrans1D2" presStyleIdx="10" presStyleCnt="12"/>
      <dgm:spPr/>
      <dgm:t>
        <a:bodyPr/>
        <a:lstStyle/>
        <a:p>
          <a:endParaRPr lang="en-US"/>
        </a:p>
      </dgm:t>
    </dgm:pt>
    <dgm:pt modelId="{C1992FFA-ECF4-44C1-BD09-2927F542F8F9}" type="pres">
      <dgm:prSet presAssocID="{9313DCC6-B936-4015-9DE4-F447B1240709}" presName="connTx" presStyleLbl="parChTrans1D2" presStyleIdx="10" presStyleCnt="12"/>
      <dgm:spPr/>
      <dgm:t>
        <a:bodyPr/>
        <a:lstStyle/>
        <a:p>
          <a:endParaRPr lang="en-US"/>
        </a:p>
      </dgm:t>
    </dgm:pt>
    <dgm:pt modelId="{39D7693F-A4D8-4CCC-8414-F1D8F20FE9DA}" type="pres">
      <dgm:prSet presAssocID="{F633DAC3-BAD4-4518-BF9D-D26B80FFEC9D}" presName="node" presStyleLbl="node1" presStyleIdx="10" presStyleCnt="12" custScaleX="134114" custScaleY="76442" custRadScaleRad="98870" custRadScaleInc="-10283">
        <dgm:presLayoutVars>
          <dgm:bulletEnabled val="1"/>
        </dgm:presLayoutVars>
      </dgm:prSet>
      <dgm:spPr>
        <a:prstGeom prst="ellipse">
          <a:avLst/>
        </a:prstGeom>
      </dgm:spPr>
      <dgm:t>
        <a:bodyPr/>
        <a:lstStyle/>
        <a:p>
          <a:endParaRPr lang="en-US"/>
        </a:p>
      </dgm:t>
    </dgm:pt>
    <dgm:pt modelId="{56A322D3-1DF8-44F6-82A1-D3E28288E22F}" type="pres">
      <dgm:prSet presAssocID="{1AD82BB9-D9CC-41A4-B4A4-D4EEC49D170A}" presName="Name9" presStyleLbl="parChTrans1D2" presStyleIdx="11" presStyleCnt="12"/>
      <dgm:spPr/>
      <dgm:t>
        <a:bodyPr/>
        <a:lstStyle/>
        <a:p>
          <a:endParaRPr lang="en-US"/>
        </a:p>
      </dgm:t>
    </dgm:pt>
    <dgm:pt modelId="{C168E635-6EC2-4B2A-BF8E-3CCC54A8482C}" type="pres">
      <dgm:prSet presAssocID="{1AD82BB9-D9CC-41A4-B4A4-D4EEC49D170A}" presName="connTx" presStyleLbl="parChTrans1D2" presStyleIdx="11" presStyleCnt="12"/>
      <dgm:spPr/>
      <dgm:t>
        <a:bodyPr/>
        <a:lstStyle/>
        <a:p>
          <a:endParaRPr lang="en-US"/>
        </a:p>
      </dgm:t>
    </dgm:pt>
    <dgm:pt modelId="{997B9586-86C7-4132-ABEF-B66920AA845A}" type="pres">
      <dgm:prSet presAssocID="{10630880-5565-4921-9EF4-EAA0D9761DA2}" presName="node" presStyleLbl="node1" presStyleIdx="11" presStyleCnt="12" custScaleX="134114" custScaleY="76442" custRadScaleRad="100508" custRadScaleInc="-21785">
        <dgm:presLayoutVars>
          <dgm:bulletEnabled val="1"/>
        </dgm:presLayoutVars>
      </dgm:prSet>
      <dgm:spPr>
        <a:prstGeom prst="ellipse">
          <a:avLst/>
        </a:prstGeom>
      </dgm:spPr>
      <dgm:t>
        <a:bodyPr/>
        <a:lstStyle/>
        <a:p>
          <a:endParaRPr lang="en-US"/>
        </a:p>
      </dgm:t>
    </dgm:pt>
  </dgm:ptLst>
  <dgm:cxnLst>
    <dgm:cxn modelId="{8FECEDA2-9049-4BAC-9930-0AB1717D0518}" type="presOf" srcId="{3F1F5064-34E7-4997-8948-E6035054E142}" destId="{F95D9256-A86A-432B-895D-A832D66478CB}" srcOrd="0" destOrd="0" presId="urn:microsoft.com/office/officeart/2005/8/layout/radial1"/>
    <dgm:cxn modelId="{3BAD7C03-5207-4148-8561-67146B4D2A9C}" type="presOf" srcId="{AEB51B33-D7C0-4202-A5FA-DAAD14156B90}" destId="{A0E391A8-889E-4804-8BEF-7B8D7B73406B}" srcOrd="1" destOrd="0" presId="urn:microsoft.com/office/officeart/2005/8/layout/radial1"/>
    <dgm:cxn modelId="{B51523B5-4354-4A84-BFE8-85456E114DC0}" srcId="{F1F0C404-4CD5-4A92-BFC9-3D6B5EFC02D7}" destId="{10630880-5565-4921-9EF4-EAA0D9761DA2}" srcOrd="11" destOrd="0" parTransId="{1AD82BB9-D9CC-41A4-B4A4-D4EEC49D170A}" sibTransId="{06E3E78C-5B41-4859-88C1-7E4B04B32019}"/>
    <dgm:cxn modelId="{D63B0ECC-F794-4975-AFEC-C6081C852767}" type="presOf" srcId="{993D339B-A08D-4B7C-812F-4689AA600028}" destId="{F02EC9B2-9F10-4EE5-B2F0-037C3C268A05}" srcOrd="0" destOrd="0" presId="urn:microsoft.com/office/officeart/2005/8/layout/radial1"/>
    <dgm:cxn modelId="{0E7B84BA-9EE4-4C31-A2B6-A7876FD883DC}" type="presOf" srcId="{7B0B2345-8FF0-4DCB-9668-C6097FDC1D40}" destId="{709322B3-5B90-499D-9F23-789761449487}" srcOrd="0" destOrd="0" presId="urn:microsoft.com/office/officeart/2005/8/layout/radial1"/>
    <dgm:cxn modelId="{AE3675FD-F22D-4738-9B02-ABC7D51A2391}" type="presOf" srcId="{6B6964D1-AA7C-4CBD-AEE7-7A81A0DA7345}" destId="{70FFFF13-6226-4618-BF51-88901DF42E8B}" srcOrd="1" destOrd="0" presId="urn:microsoft.com/office/officeart/2005/8/layout/radial1"/>
    <dgm:cxn modelId="{74D7077C-7E0C-4561-9DB3-96EE02F4BEC3}" type="presOf" srcId="{657BB691-C4EB-4C3A-A4E3-BFC105ADB3F1}" destId="{45D87CE4-12EF-4DA8-B802-60E2B1F5F2FF}" srcOrd="1" destOrd="0" presId="urn:microsoft.com/office/officeart/2005/8/layout/radial1"/>
    <dgm:cxn modelId="{F1D4F193-B295-4E94-90E3-4DDACB76812C}" type="presOf" srcId="{AED27BFF-F0B5-4E49-B61F-E54850818F75}" destId="{B552D28C-F909-4E7A-A3DC-FF9019A88122}" srcOrd="0" destOrd="0" presId="urn:microsoft.com/office/officeart/2005/8/layout/radial1"/>
    <dgm:cxn modelId="{21FC33DC-12A5-4D2B-ACD6-BAEE40E18328}" type="presOf" srcId="{9313DCC6-B936-4015-9DE4-F447B1240709}" destId="{F5410FA9-483E-45B1-8D7D-785E32946F63}" srcOrd="0" destOrd="0" presId="urn:microsoft.com/office/officeart/2005/8/layout/radial1"/>
    <dgm:cxn modelId="{270AC560-36F0-440C-A51D-15E698EC8BF8}" srcId="{F1F0C404-4CD5-4A92-BFC9-3D6B5EFC02D7}" destId="{D98FE925-D2D6-4B9A-B31A-C59974A7D1A3}" srcOrd="4" destOrd="0" parTransId="{657BB691-C4EB-4C3A-A4E3-BFC105ADB3F1}" sibTransId="{A333829D-B2DD-40CF-8EB2-BC8B113CB240}"/>
    <dgm:cxn modelId="{619754CD-0271-4DD7-A633-F1B9E8BFB691}" type="presOf" srcId="{657BB691-C4EB-4C3A-A4E3-BFC105ADB3F1}" destId="{1E5BC5B4-2C8E-44F8-B550-DD25346FA643}" srcOrd="0" destOrd="0" presId="urn:microsoft.com/office/officeart/2005/8/layout/radial1"/>
    <dgm:cxn modelId="{FADACEA7-111E-4451-9C42-3A9D681F8B3D}" type="presOf" srcId="{F1F0C404-4CD5-4A92-BFC9-3D6B5EFC02D7}" destId="{6B10EDBA-207F-40D5-877F-E3ED0172E765}" srcOrd="0" destOrd="0" presId="urn:microsoft.com/office/officeart/2005/8/layout/radial1"/>
    <dgm:cxn modelId="{2F86FBEE-694B-4236-897E-834875EA518A}" type="presOf" srcId="{0EE0C9AA-E295-4A45-8E06-30D48381FD02}" destId="{5A06D230-0267-4BC3-AE00-F2C8AE95D537}" srcOrd="0" destOrd="0" presId="urn:microsoft.com/office/officeart/2005/8/layout/radial1"/>
    <dgm:cxn modelId="{F7AA90A3-B74B-4D72-9DD0-B5669BDB012B}" type="presOf" srcId="{5A81A85E-3C43-41A5-A834-32A523F642C0}" destId="{A631DD90-8813-4EBE-8320-1086F2077F0F}" srcOrd="0" destOrd="0" presId="urn:microsoft.com/office/officeart/2005/8/layout/radial1"/>
    <dgm:cxn modelId="{5F1C6A69-8859-4F51-9E8A-B880F6AF55F3}" type="presOf" srcId="{69E9F1FB-DD30-49CD-8051-398BA0863DDF}" destId="{67346321-2CF3-42DF-BDF3-552D829BF5A9}" srcOrd="1" destOrd="0" presId="urn:microsoft.com/office/officeart/2005/8/layout/radial1"/>
    <dgm:cxn modelId="{31F4C22B-E115-4A92-B8F9-EECE5783E51D}" type="presOf" srcId="{1AD82BB9-D9CC-41A4-B4A4-D4EEC49D170A}" destId="{56A322D3-1DF8-44F6-82A1-D3E28288E22F}" srcOrd="0" destOrd="0" presId="urn:microsoft.com/office/officeart/2005/8/layout/radial1"/>
    <dgm:cxn modelId="{22174FE4-53DA-456B-BB8D-880A04138064}" srcId="{F1F0C404-4CD5-4A92-BFC9-3D6B5EFC02D7}" destId="{D5D4873F-EF1B-4D89-9460-84F7A6087011}" srcOrd="5" destOrd="0" parTransId="{69E9F1FB-DD30-49CD-8051-398BA0863DDF}" sibTransId="{2C0E4274-2CC0-46A5-8600-06E45A9691EA}"/>
    <dgm:cxn modelId="{6DA7B30A-C9A1-4C5C-9DDD-30F975A2F9ED}" srcId="{F1F0C404-4CD5-4A92-BFC9-3D6B5EFC02D7}" destId="{0EE0C9AA-E295-4A45-8E06-30D48381FD02}" srcOrd="3" destOrd="0" parTransId="{AED27BFF-F0B5-4E49-B61F-E54850818F75}" sibTransId="{5D411995-0EA6-45B7-98A6-934F834480F3}"/>
    <dgm:cxn modelId="{84ED1E0F-43C8-45DB-9A14-56F28479E4C5}" type="presOf" srcId="{CBC3055A-9955-4613-A1E5-AE9C1396BA2A}" destId="{FEDBCF7E-2CFF-41AD-8574-917D215D43E9}" srcOrd="0" destOrd="0" presId="urn:microsoft.com/office/officeart/2005/8/layout/radial1"/>
    <dgm:cxn modelId="{18321A6C-AA2C-4334-8B9E-6283CF7399AF}" type="presOf" srcId="{69E9F1FB-DD30-49CD-8051-398BA0863DDF}" destId="{013BF06B-F653-42A7-8034-67272060701F}" srcOrd="0" destOrd="0" presId="urn:microsoft.com/office/officeart/2005/8/layout/radial1"/>
    <dgm:cxn modelId="{31010480-42EF-4EF0-A5E1-239EC828DFC0}" type="presOf" srcId="{1A322ADE-E70E-485A-83AA-B04F6391F03A}" destId="{6BCB5BC8-F86C-414B-A8AD-71D92D93672F}" srcOrd="0" destOrd="0" presId="urn:microsoft.com/office/officeart/2005/8/layout/radial1"/>
    <dgm:cxn modelId="{0F6F8077-348C-45EA-B5CF-335BC687E6C4}" type="presOf" srcId="{F633DAC3-BAD4-4518-BF9D-D26B80FFEC9D}" destId="{39D7693F-A4D8-4CCC-8414-F1D8F20FE9DA}" srcOrd="0" destOrd="0" presId="urn:microsoft.com/office/officeart/2005/8/layout/radial1"/>
    <dgm:cxn modelId="{0C6048AF-0E7E-4E54-8F0C-4A9A2D33EE0F}" type="presOf" srcId="{1A322ADE-E70E-485A-83AA-B04F6391F03A}" destId="{60C79857-0DA6-4A64-917A-FD494FFB7710}" srcOrd="1" destOrd="0" presId="urn:microsoft.com/office/officeart/2005/8/layout/radial1"/>
    <dgm:cxn modelId="{2F842389-E4D6-43A4-AF39-86C81D3D53B9}" type="presOf" srcId="{74B9634B-2689-4665-A1F5-3AEEBE925208}" destId="{38646A9D-C29A-4507-9787-5C9F4A7701BF}" srcOrd="0" destOrd="0" presId="urn:microsoft.com/office/officeart/2005/8/layout/radial1"/>
    <dgm:cxn modelId="{70591DC3-95B7-498B-8FFB-B1EC18A22652}" srcId="{F1F0C404-4CD5-4A92-BFC9-3D6B5EFC02D7}" destId="{5A81A85E-3C43-41A5-A834-32A523F642C0}" srcOrd="1" destOrd="0" parTransId="{993D339B-A08D-4B7C-812F-4689AA600028}" sibTransId="{5903DE81-615C-4E38-961D-1036B089FFE8}"/>
    <dgm:cxn modelId="{97575195-4483-4591-823C-5250E6B48B61}" srcId="{F1F0C404-4CD5-4A92-BFC9-3D6B5EFC02D7}" destId="{F633DAC3-BAD4-4518-BF9D-D26B80FFEC9D}" srcOrd="10" destOrd="0" parTransId="{9313DCC6-B936-4015-9DE4-F447B1240709}" sibTransId="{790641CE-21EA-452C-9C1F-5F9C36D2A17A}"/>
    <dgm:cxn modelId="{FF1DCEBB-B4BA-455B-AFB9-EC683ED4B5E5}" type="presOf" srcId="{AEB51B33-D7C0-4202-A5FA-DAAD14156B90}" destId="{394D921D-7B55-44E6-B06B-BC04E0AB5ED1}" srcOrd="0" destOrd="0" presId="urn:microsoft.com/office/officeart/2005/8/layout/radial1"/>
    <dgm:cxn modelId="{87B09644-F8E4-4605-B224-1BFAA284FD39}" type="presOf" srcId="{D98FE925-D2D6-4B9A-B31A-C59974A7D1A3}" destId="{8153E375-18DD-4E7F-AAE6-82BFEA16E8FC}" srcOrd="0" destOrd="0" presId="urn:microsoft.com/office/officeart/2005/8/layout/radial1"/>
    <dgm:cxn modelId="{BEF9E7BC-4D50-4A56-A0E2-CDF110387C15}" type="presOf" srcId="{1AD82BB9-D9CC-41A4-B4A4-D4EEC49D170A}" destId="{C168E635-6EC2-4B2A-BF8E-3CCC54A8482C}" srcOrd="1" destOrd="0" presId="urn:microsoft.com/office/officeart/2005/8/layout/radial1"/>
    <dgm:cxn modelId="{499D81AE-A4C8-4FAD-AE9E-5927D284CE14}" type="presOf" srcId="{8C00B532-BD31-410E-AF6F-62F67F20FC08}" destId="{FB6F5B61-2DEA-473A-AEF1-91485647C2CD}" srcOrd="0" destOrd="0" presId="urn:microsoft.com/office/officeart/2005/8/layout/radial1"/>
    <dgm:cxn modelId="{80418C2C-52C9-487F-B63B-81B5CEEC8E12}" srcId="{74B9634B-2689-4665-A1F5-3AEEBE925208}" destId="{921B8A32-D8C3-45F5-A6DC-36A735807506}" srcOrd="1" destOrd="0" parTransId="{A20154B1-87E9-454D-8A9A-AB35F487E94E}" sibTransId="{5342FC1E-A334-462F-B06C-624430543E04}"/>
    <dgm:cxn modelId="{3A14FEFC-F7BD-49C4-B22F-08BDB08BE227}" type="presOf" srcId="{E9EC7326-79DB-44EF-9A12-F0B8A638403F}" destId="{B502DD6D-A368-455C-915E-3EFFA00E2366}" srcOrd="0" destOrd="0" presId="urn:microsoft.com/office/officeart/2005/8/layout/radial1"/>
    <dgm:cxn modelId="{0EC9FA0B-0DCB-4A68-8C76-873C4A7A550D}" srcId="{F1F0C404-4CD5-4A92-BFC9-3D6B5EFC02D7}" destId="{8C00B532-BD31-410E-AF6F-62F67F20FC08}" srcOrd="6" destOrd="0" parTransId="{7B0B2345-8FF0-4DCB-9668-C6097FDC1D40}" sibTransId="{B3A4A0DD-64D6-4381-97AC-B401B50DBAE4}"/>
    <dgm:cxn modelId="{53A37CB5-6B67-4258-AAC2-F2F8E32E52F9}" type="presOf" srcId="{834F298F-D0F8-4B7A-9DB7-0BE2B40DA7EF}" destId="{5780F939-9DC8-48BE-AAC2-9DA76E9EB032}" srcOrd="0" destOrd="0" presId="urn:microsoft.com/office/officeart/2005/8/layout/radial1"/>
    <dgm:cxn modelId="{7494CCDB-A6E5-4A02-9544-30602F64FA93}" type="presOf" srcId="{6B6964D1-AA7C-4CBD-AEE7-7A81A0DA7345}" destId="{BB5761E4-A6EF-48C0-9BD1-55BD23938978}" srcOrd="0" destOrd="0" presId="urn:microsoft.com/office/officeart/2005/8/layout/radial1"/>
    <dgm:cxn modelId="{F5C91C8F-96E6-4ADA-B4AE-7E90BA314A13}" type="presOf" srcId="{91426088-F166-4032-ACDC-5846317943CA}" destId="{D9FAA2B5-557F-4513-A3CF-C0F82E13B674}" srcOrd="0" destOrd="0" presId="urn:microsoft.com/office/officeart/2005/8/layout/radial1"/>
    <dgm:cxn modelId="{0939A9DB-4ED7-441C-84BF-61BC54B5E324}" type="presOf" srcId="{9313DCC6-B936-4015-9DE4-F447B1240709}" destId="{C1992FFA-ECF4-44C1-BD09-2927F542F8F9}" srcOrd="1" destOrd="0" presId="urn:microsoft.com/office/officeart/2005/8/layout/radial1"/>
    <dgm:cxn modelId="{AF11CDE0-5638-4EE2-91F2-356A2926DB64}" srcId="{F1F0C404-4CD5-4A92-BFC9-3D6B5EFC02D7}" destId="{B697083D-0467-4030-97DE-38815F01DE54}" srcOrd="7" destOrd="0" parTransId="{0F7D5333-10B9-4F6B-A711-1C9111BCB38E}" sibTransId="{F5D148D9-0A21-42E8-9746-721AF9AA303B}"/>
    <dgm:cxn modelId="{263DA411-2E27-41D2-9ED4-7FB0B7B23114}" srcId="{F1F0C404-4CD5-4A92-BFC9-3D6B5EFC02D7}" destId="{91426088-F166-4032-ACDC-5846317943CA}" srcOrd="9" destOrd="0" parTransId="{1A322ADE-E70E-485A-83AA-B04F6391F03A}" sibTransId="{05A3482E-514A-4A5B-A9ED-75CBBBA2506E}"/>
    <dgm:cxn modelId="{FD12B351-B051-4D76-BDD7-599B0C7B84C3}" type="presOf" srcId="{834F298F-D0F8-4B7A-9DB7-0BE2B40DA7EF}" destId="{A15E21C5-CF8D-4401-929E-2ED6C8423D7B}" srcOrd="1" destOrd="0" presId="urn:microsoft.com/office/officeart/2005/8/layout/radial1"/>
    <dgm:cxn modelId="{D6E11EB5-A291-4F49-970A-1BA6F59669CD}" type="presOf" srcId="{0F7D5333-10B9-4F6B-A711-1C9111BCB38E}" destId="{E8D79373-3523-4CCA-BD46-4A5BF42241CB}" srcOrd="0" destOrd="0" presId="urn:microsoft.com/office/officeart/2005/8/layout/radial1"/>
    <dgm:cxn modelId="{F6B58B7B-6E4B-43C6-9A27-84503B49DFF4}" type="presOf" srcId="{0F7D5333-10B9-4F6B-A711-1C9111BCB38E}" destId="{4ED24BE8-358E-4F33-BB35-45636EB51D2E}" srcOrd="1" destOrd="0" presId="urn:microsoft.com/office/officeart/2005/8/layout/radial1"/>
    <dgm:cxn modelId="{10F7C5CB-6907-4897-8E56-869EE65341F1}" type="presOf" srcId="{10630880-5565-4921-9EF4-EAA0D9761DA2}" destId="{997B9586-86C7-4132-ABEF-B66920AA845A}" srcOrd="0" destOrd="0" presId="urn:microsoft.com/office/officeart/2005/8/layout/radial1"/>
    <dgm:cxn modelId="{6BCD526F-3287-47D0-8516-69B5E7EC5D8F}" type="presOf" srcId="{7B0B2345-8FF0-4DCB-9668-C6097FDC1D40}" destId="{CA90AB3F-7AF4-4D84-B387-B6C7E0080B84}" srcOrd="1" destOrd="0" presId="urn:microsoft.com/office/officeart/2005/8/layout/radial1"/>
    <dgm:cxn modelId="{D252257A-B2BE-458B-9D20-F90EA6A0019E}" srcId="{F1F0C404-4CD5-4A92-BFC9-3D6B5EFC02D7}" destId="{E9EC7326-79DB-44EF-9A12-F0B8A638403F}" srcOrd="0" destOrd="0" parTransId="{834F298F-D0F8-4B7A-9DB7-0BE2B40DA7EF}" sibTransId="{39346848-9E4C-4E47-8A78-FBB0BD66FBED}"/>
    <dgm:cxn modelId="{A1963CED-4709-44C6-B3F8-8F27061D4C44}" srcId="{74B9634B-2689-4665-A1F5-3AEEBE925208}" destId="{F1F0C404-4CD5-4A92-BFC9-3D6B5EFC02D7}" srcOrd="0" destOrd="0" parTransId="{36E1B27A-85E7-4F59-884B-EB25C347D0ED}" sibTransId="{49BB9CCA-B9B4-4758-8DE7-DD12CA0BE0B1}"/>
    <dgm:cxn modelId="{5653022D-9BCB-49BF-9610-B0649B560619}" srcId="{F1F0C404-4CD5-4A92-BFC9-3D6B5EFC02D7}" destId="{CBC3055A-9955-4613-A1E5-AE9C1396BA2A}" srcOrd="8" destOrd="0" parTransId="{6B6964D1-AA7C-4CBD-AEE7-7A81A0DA7345}" sibTransId="{579FDCDC-627A-4084-98C2-4DF30603462D}"/>
    <dgm:cxn modelId="{310BCD66-6257-414B-AA9A-6EA2A8BCEBDA}" type="presOf" srcId="{D5D4873F-EF1B-4D89-9460-84F7A6087011}" destId="{4C7A4A85-6FCA-4C49-BFBF-A2E1A0B3896B}" srcOrd="0" destOrd="0" presId="urn:microsoft.com/office/officeart/2005/8/layout/radial1"/>
    <dgm:cxn modelId="{EA7FEEA7-26DC-4732-A707-1EB5608C3751}" srcId="{F1F0C404-4CD5-4A92-BFC9-3D6B5EFC02D7}" destId="{3F1F5064-34E7-4997-8948-E6035054E142}" srcOrd="2" destOrd="0" parTransId="{AEB51B33-D7C0-4202-A5FA-DAAD14156B90}" sibTransId="{058EE59F-6363-45CB-9563-C98B20FB9439}"/>
    <dgm:cxn modelId="{867936C4-C712-4046-A527-D267FD26A0FA}" type="presOf" srcId="{993D339B-A08D-4B7C-812F-4689AA600028}" destId="{48E273E1-B844-4827-9157-83102F3F2B5E}" srcOrd="1" destOrd="0" presId="urn:microsoft.com/office/officeart/2005/8/layout/radial1"/>
    <dgm:cxn modelId="{BA0E496A-F78C-41CE-8331-3A2AC83D5E66}" type="presOf" srcId="{B697083D-0467-4030-97DE-38815F01DE54}" destId="{04FCFB43-5C4F-41C2-B48E-181DD9922CAA}" srcOrd="0" destOrd="0" presId="urn:microsoft.com/office/officeart/2005/8/layout/radial1"/>
    <dgm:cxn modelId="{832AFD96-F34A-41F9-9113-C2BEAF0A639C}" type="presOf" srcId="{AED27BFF-F0B5-4E49-B61F-E54850818F75}" destId="{DE67D250-0D09-417A-99D2-2CD9B1A489A0}" srcOrd="1" destOrd="0" presId="urn:microsoft.com/office/officeart/2005/8/layout/radial1"/>
    <dgm:cxn modelId="{0F0CCB6C-9DAA-4F33-B073-FBEB6D78FC92}" type="presParOf" srcId="{38646A9D-C29A-4507-9787-5C9F4A7701BF}" destId="{6B10EDBA-207F-40D5-877F-E3ED0172E765}" srcOrd="0" destOrd="0" presId="urn:microsoft.com/office/officeart/2005/8/layout/radial1"/>
    <dgm:cxn modelId="{B4506505-059C-45FD-832E-CBB156DF0B01}" type="presParOf" srcId="{38646A9D-C29A-4507-9787-5C9F4A7701BF}" destId="{5780F939-9DC8-48BE-AAC2-9DA76E9EB032}" srcOrd="1" destOrd="0" presId="urn:microsoft.com/office/officeart/2005/8/layout/radial1"/>
    <dgm:cxn modelId="{651675B3-849D-4305-839F-2471EB9E23B6}" type="presParOf" srcId="{5780F939-9DC8-48BE-AAC2-9DA76E9EB032}" destId="{A15E21C5-CF8D-4401-929E-2ED6C8423D7B}" srcOrd="0" destOrd="0" presId="urn:microsoft.com/office/officeart/2005/8/layout/radial1"/>
    <dgm:cxn modelId="{E689B315-3E87-46B3-9433-507ADAFB16B2}" type="presParOf" srcId="{38646A9D-C29A-4507-9787-5C9F4A7701BF}" destId="{B502DD6D-A368-455C-915E-3EFFA00E2366}" srcOrd="2" destOrd="0" presId="urn:microsoft.com/office/officeart/2005/8/layout/radial1"/>
    <dgm:cxn modelId="{3DBE7627-56A6-4538-A8AF-A0633A78E12F}" type="presParOf" srcId="{38646A9D-C29A-4507-9787-5C9F4A7701BF}" destId="{F02EC9B2-9F10-4EE5-B2F0-037C3C268A05}" srcOrd="3" destOrd="0" presId="urn:microsoft.com/office/officeart/2005/8/layout/radial1"/>
    <dgm:cxn modelId="{FD909A0E-AC5C-4217-BD95-5DE9B889510F}" type="presParOf" srcId="{F02EC9B2-9F10-4EE5-B2F0-037C3C268A05}" destId="{48E273E1-B844-4827-9157-83102F3F2B5E}" srcOrd="0" destOrd="0" presId="urn:microsoft.com/office/officeart/2005/8/layout/radial1"/>
    <dgm:cxn modelId="{E1625D5C-5E45-4537-82DA-CBE6F5232C26}" type="presParOf" srcId="{38646A9D-C29A-4507-9787-5C9F4A7701BF}" destId="{A631DD90-8813-4EBE-8320-1086F2077F0F}" srcOrd="4" destOrd="0" presId="urn:microsoft.com/office/officeart/2005/8/layout/radial1"/>
    <dgm:cxn modelId="{33A1E3D4-5FBD-48ED-98A1-9272F4ABD492}" type="presParOf" srcId="{38646A9D-C29A-4507-9787-5C9F4A7701BF}" destId="{394D921D-7B55-44E6-B06B-BC04E0AB5ED1}" srcOrd="5" destOrd="0" presId="urn:microsoft.com/office/officeart/2005/8/layout/radial1"/>
    <dgm:cxn modelId="{E645DF60-2C5D-4E2F-9B4A-FC5187129A50}" type="presParOf" srcId="{394D921D-7B55-44E6-B06B-BC04E0AB5ED1}" destId="{A0E391A8-889E-4804-8BEF-7B8D7B73406B}" srcOrd="0" destOrd="0" presId="urn:microsoft.com/office/officeart/2005/8/layout/radial1"/>
    <dgm:cxn modelId="{4E4CCE5E-CFE9-4A29-828E-D49F00A699A8}" type="presParOf" srcId="{38646A9D-C29A-4507-9787-5C9F4A7701BF}" destId="{F95D9256-A86A-432B-895D-A832D66478CB}" srcOrd="6" destOrd="0" presId="urn:microsoft.com/office/officeart/2005/8/layout/radial1"/>
    <dgm:cxn modelId="{AA65EC96-5335-4506-A809-B7E567951115}" type="presParOf" srcId="{38646A9D-C29A-4507-9787-5C9F4A7701BF}" destId="{B552D28C-F909-4E7A-A3DC-FF9019A88122}" srcOrd="7" destOrd="0" presId="urn:microsoft.com/office/officeart/2005/8/layout/radial1"/>
    <dgm:cxn modelId="{1AAA0C7D-2A7E-46EA-8A06-5D8E1320CD2F}" type="presParOf" srcId="{B552D28C-F909-4E7A-A3DC-FF9019A88122}" destId="{DE67D250-0D09-417A-99D2-2CD9B1A489A0}" srcOrd="0" destOrd="0" presId="urn:microsoft.com/office/officeart/2005/8/layout/radial1"/>
    <dgm:cxn modelId="{4C5A8872-E38B-49BF-8845-F01FF44BA173}" type="presParOf" srcId="{38646A9D-C29A-4507-9787-5C9F4A7701BF}" destId="{5A06D230-0267-4BC3-AE00-F2C8AE95D537}" srcOrd="8" destOrd="0" presId="urn:microsoft.com/office/officeart/2005/8/layout/radial1"/>
    <dgm:cxn modelId="{D19FF241-CF73-4F5E-B2A8-F6D9B93EFEA6}" type="presParOf" srcId="{38646A9D-C29A-4507-9787-5C9F4A7701BF}" destId="{1E5BC5B4-2C8E-44F8-B550-DD25346FA643}" srcOrd="9" destOrd="0" presId="urn:microsoft.com/office/officeart/2005/8/layout/radial1"/>
    <dgm:cxn modelId="{0DBCB283-E083-43D4-8D41-FAFD040A1A02}" type="presParOf" srcId="{1E5BC5B4-2C8E-44F8-B550-DD25346FA643}" destId="{45D87CE4-12EF-4DA8-B802-60E2B1F5F2FF}" srcOrd="0" destOrd="0" presId="urn:microsoft.com/office/officeart/2005/8/layout/radial1"/>
    <dgm:cxn modelId="{DCA6E5DB-43AB-4451-B751-3E9A4BA0B30E}" type="presParOf" srcId="{38646A9D-C29A-4507-9787-5C9F4A7701BF}" destId="{8153E375-18DD-4E7F-AAE6-82BFEA16E8FC}" srcOrd="10" destOrd="0" presId="urn:microsoft.com/office/officeart/2005/8/layout/radial1"/>
    <dgm:cxn modelId="{F86C3A26-81FF-4999-9396-93A45983D854}" type="presParOf" srcId="{38646A9D-C29A-4507-9787-5C9F4A7701BF}" destId="{013BF06B-F653-42A7-8034-67272060701F}" srcOrd="11" destOrd="0" presId="urn:microsoft.com/office/officeart/2005/8/layout/radial1"/>
    <dgm:cxn modelId="{9AFD60DD-DBB2-4D1D-A83B-D91AA55D633E}" type="presParOf" srcId="{013BF06B-F653-42A7-8034-67272060701F}" destId="{67346321-2CF3-42DF-BDF3-552D829BF5A9}" srcOrd="0" destOrd="0" presId="urn:microsoft.com/office/officeart/2005/8/layout/radial1"/>
    <dgm:cxn modelId="{6DA33F39-3E62-49F2-AFA5-36D272434BC2}" type="presParOf" srcId="{38646A9D-C29A-4507-9787-5C9F4A7701BF}" destId="{4C7A4A85-6FCA-4C49-BFBF-A2E1A0B3896B}" srcOrd="12" destOrd="0" presId="urn:microsoft.com/office/officeart/2005/8/layout/radial1"/>
    <dgm:cxn modelId="{B827EEF0-D36E-4B3D-9240-57D691CC50C2}" type="presParOf" srcId="{38646A9D-C29A-4507-9787-5C9F4A7701BF}" destId="{709322B3-5B90-499D-9F23-789761449487}" srcOrd="13" destOrd="0" presId="urn:microsoft.com/office/officeart/2005/8/layout/radial1"/>
    <dgm:cxn modelId="{C8F32873-63C5-4201-9E68-CD6F24283FA3}" type="presParOf" srcId="{709322B3-5B90-499D-9F23-789761449487}" destId="{CA90AB3F-7AF4-4D84-B387-B6C7E0080B84}" srcOrd="0" destOrd="0" presId="urn:microsoft.com/office/officeart/2005/8/layout/radial1"/>
    <dgm:cxn modelId="{5E0B3D95-BC8D-4F5A-966D-79C963496A21}" type="presParOf" srcId="{38646A9D-C29A-4507-9787-5C9F4A7701BF}" destId="{FB6F5B61-2DEA-473A-AEF1-91485647C2CD}" srcOrd="14" destOrd="0" presId="urn:microsoft.com/office/officeart/2005/8/layout/radial1"/>
    <dgm:cxn modelId="{DEFED2FF-B847-4CA7-8792-42BB2215DFFB}" type="presParOf" srcId="{38646A9D-C29A-4507-9787-5C9F4A7701BF}" destId="{E8D79373-3523-4CCA-BD46-4A5BF42241CB}" srcOrd="15" destOrd="0" presId="urn:microsoft.com/office/officeart/2005/8/layout/radial1"/>
    <dgm:cxn modelId="{A94865C2-A66C-4710-A93D-2E3798344AAC}" type="presParOf" srcId="{E8D79373-3523-4CCA-BD46-4A5BF42241CB}" destId="{4ED24BE8-358E-4F33-BB35-45636EB51D2E}" srcOrd="0" destOrd="0" presId="urn:microsoft.com/office/officeart/2005/8/layout/radial1"/>
    <dgm:cxn modelId="{1A054D33-797D-4FAF-8E37-518CF1963805}" type="presParOf" srcId="{38646A9D-C29A-4507-9787-5C9F4A7701BF}" destId="{04FCFB43-5C4F-41C2-B48E-181DD9922CAA}" srcOrd="16" destOrd="0" presId="urn:microsoft.com/office/officeart/2005/8/layout/radial1"/>
    <dgm:cxn modelId="{A376E7B8-B2C7-46E2-9D5D-74EC29F2D78C}" type="presParOf" srcId="{38646A9D-C29A-4507-9787-5C9F4A7701BF}" destId="{BB5761E4-A6EF-48C0-9BD1-55BD23938978}" srcOrd="17" destOrd="0" presId="urn:microsoft.com/office/officeart/2005/8/layout/radial1"/>
    <dgm:cxn modelId="{4E9D2DDC-6394-4D8A-BE35-248A98EAA1F6}" type="presParOf" srcId="{BB5761E4-A6EF-48C0-9BD1-55BD23938978}" destId="{70FFFF13-6226-4618-BF51-88901DF42E8B}" srcOrd="0" destOrd="0" presId="urn:microsoft.com/office/officeart/2005/8/layout/radial1"/>
    <dgm:cxn modelId="{76331E89-D605-4BDC-97FF-F0D237FC7615}" type="presParOf" srcId="{38646A9D-C29A-4507-9787-5C9F4A7701BF}" destId="{FEDBCF7E-2CFF-41AD-8574-917D215D43E9}" srcOrd="18" destOrd="0" presId="urn:microsoft.com/office/officeart/2005/8/layout/radial1"/>
    <dgm:cxn modelId="{418DA796-2152-46C7-9486-D2366704DADF}" type="presParOf" srcId="{38646A9D-C29A-4507-9787-5C9F4A7701BF}" destId="{6BCB5BC8-F86C-414B-A8AD-71D92D93672F}" srcOrd="19" destOrd="0" presId="urn:microsoft.com/office/officeart/2005/8/layout/radial1"/>
    <dgm:cxn modelId="{785B5AF5-8DB1-4B65-B88C-533F5D8C982F}" type="presParOf" srcId="{6BCB5BC8-F86C-414B-A8AD-71D92D93672F}" destId="{60C79857-0DA6-4A64-917A-FD494FFB7710}" srcOrd="0" destOrd="0" presId="urn:microsoft.com/office/officeart/2005/8/layout/radial1"/>
    <dgm:cxn modelId="{5DF8CA52-8A5A-419D-8323-951B7FD681C9}" type="presParOf" srcId="{38646A9D-C29A-4507-9787-5C9F4A7701BF}" destId="{D9FAA2B5-557F-4513-A3CF-C0F82E13B674}" srcOrd="20" destOrd="0" presId="urn:microsoft.com/office/officeart/2005/8/layout/radial1"/>
    <dgm:cxn modelId="{0DB51F0F-4647-4903-979A-DC67E36C8B86}" type="presParOf" srcId="{38646A9D-C29A-4507-9787-5C9F4A7701BF}" destId="{F5410FA9-483E-45B1-8D7D-785E32946F63}" srcOrd="21" destOrd="0" presId="urn:microsoft.com/office/officeart/2005/8/layout/radial1"/>
    <dgm:cxn modelId="{8AA53742-41E7-4B0D-A056-DC589B9CFF1E}" type="presParOf" srcId="{F5410FA9-483E-45B1-8D7D-785E32946F63}" destId="{C1992FFA-ECF4-44C1-BD09-2927F542F8F9}" srcOrd="0" destOrd="0" presId="urn:microsoft.com/office/officeart/2005/8/layout/radial1"/>
    <dgm:cxn modelId="{2DE4BC9B-77B2-4526-BFE7-3EBCC7B631A3}" type="presParOf" srcId="{38646A9D-C29A-4507-9787-5C9F4A7701BF}" destId="{39D7693F-A4D8-4CCC-8414-F1D8F20FE9DA}" srcOrd="22" destOrd="0" presId="urn:microsoft.com/office/officeart/2005/8/layout/radial1"/>
    <dgm:cxn modelId="{976BEF60-253F-41A9-9B9A-70CC606A8505}" type="presParOf" srcId="{38646A9D-C29A-4507-9787-5C9F4A7701BF}" destId="{56A322D3-1DF8-44F6-82A1-D3E28288E22F}" srcOrd="23" destOrd="0" presId="urn:microsoft.com/office/officeart/2005/8/layout/radial1"/>
    <dgm:cxn modelId="{E508D412-E2E8-4F7C-9021-3A964AA17ABB}" type="presParOf" srcId="{56A322D3-1DF8-44F6-82A1-D3E28288E22F}" destId="{C168E635-6EC2-4B2A-BF8E-3CCC54A8482C}" srcOrd="0" destOrd="0" presId="urn:microsoft.com/office/officeart/2005/8/layout/radial1"/>
    <dgm:cxn modelId="{3A212DF9-5CBD-48EF-A973-68C26B477CA4}" type="presParOf" srcId="{38646A9D-C29A-4507-9787-5C9F4A7701BF}" destId="{997B9586-86C7-4132-ABEF-B66920AA845A}" srcOrd="2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528123-4EE4-4942-92F3-A976381135D8}" type="doc">
      <dgm:prSet loTypeId="urn:microsoft.com/office/officeart/2005/8/layout/hList1" loCatId="list" qsTypeId="urn:microsoft.com/office/officeart/2005/8/quickstyle/3d1" qsCatId="3D" csTypeId="urn:microsoft.com/office/officeart/2005/8/colors/accent1_4" csCatId="accent1" phldr="1"/>
      <dgm:spPr/>
      <dgm:t>
        <a:bodyPr/>
        <a:lstStyle/>
        <a:p>
          <a:endParaRPr lang="en-US"/>
        </a:p>
      </dgm:t>
    </dgm:pt>
    <dgm:pt modelId="{62C2BC8A-5E31-4D15-B384-FE2BE33B49E2}">
      <dgm:prSet phldrT="[Text]"/>
      <dgm:spPr>
        <a:gradFill rotWithShape="0">
          <a:gsLst>
            <a:gs pos="0">
              <a:srgbClr val="9BB8DC"/>
            </a:gs>
            <a:gs pos="50000">
              <a:srgbClr val="9BB8DC"/>
            </a:gs>
            <a:gs pos="100000">
              <a:srgbClr val="5B9BD5"/>
            </a:gs>
          </a:gsLst>
        </a:gradFill>
      </dgm:spPr>
      <dgm:t>
        <a:bodyPr/>
        <a:lstStyle/>
        <a:p>
          <a:r>
            <a:rPr lang="en-US" dirty="0" smtClean="0"/>
            <a:t>Site/Shop Floor CAB</a:t>
          </a:r>
          <a:endParaRPr lang="en-US" dirty="0"/>
        </a:p>
      </dgm:t>
    </dgm:pt>
    <dgm:pt modelId="{9243B259-200D-4531-B65A-982A1DF0B826}" type="parTrans" cxnId="{5F4EB313-FDA5-4DFB-8038-49F00B3F9470}">
      <dgm:prSet/>
      <dgm:spPr/>
      <dgm:t>
        <a:bodyPr/>
        <a:lstStyle/>
        <a:p>
          <a:endParaRPr lang="en-US"/>
        </a:p>
      </dgm:t>
    </dgm:pt>
    <dgm:pt modelId="{E0D7F72B-1144-46F9-8DAE-B220314BAA5B}" type="sibTrans" cxnId="{5F4EB313-FDA5-4DFB-8038-49F00B3F9470}">
      <dgm:prSet/>
      <dgm:spPr/>
      <dgm:t>
        <a:bodyPr/>
        <a:lstStyle/>
        <a:p>
          <a:endParaRPr lang="en-US"/>
        </a:p>
      </dgm:t>
    </dgm:pt>
    <dgm:pt modelId="{D622A42F-299C-4156-B2C4-112EE22BAC00}">
      <dgm:prSet phldrT="[Text]"/>
      <dgm:spPr>
        <a:solidFill>
          <a:srgbClr val="D3E0F1">
            <a:alpha val="89804"/>
          </a:srgbClr>
        </a:solidFill>
      </dgm:spPr>
      <dgm:t>
        <a:bodyPr/>
        <a:lstStyle/>
        <a:p>
          <a:r>
            <a:rPr lang="en-US" dirty="0" smtClean="0"/>
            <a:t>Receiving Inspection Failures</a:t>
          </a:r>
          <a:endParaRPr lang="en-US" dirty="0"/>
        </a:p>
      </dgm:t>
    </dgm:pt>
    <dgm:pt modelId="{CA857351-07DE-4AFA-A2EC-C556F2B06F09}" type="parTrans" cxnId="{E326191A-BD81-4840-B22B-23B92B4102B0}">
      <dgm:prSet/>
      <dgm:spPr/>
      <dgm:t>
        <a:bodyPr/>
        <a:lstStyle/>
        <a:p>
          <a:endParaRPr lang="en-US"/>
        </a:p>
      </dgm:t>
    </dgm:pt>
    <dgm:pt modelId="{3A4782C2-3AFA-43B9-8A82-ED1053763D92}" type="sibTrans" cxnId="{E326191A-BD81-4840-B22B-23B92B4102B0}">
      <dgm:prSet/>
      <dgm:spPr/>
      <dgm:t>
        <a:bodyPr/>
        <a:lstStyle/>
        <a:p>
          <a:endParaRPr lang="en-US"/>
        </a:p>
      </dgm:t>
    </dgm:pt>
    <dgm:pt modelId="{0F1FF87D-93DD-4ABD-A397-FB3A25FE08FB}">
      <dgm:prSet phldrT="[Text]"/>
      <dgm:spPr>
        <a:solidFill>
          <a:srgbClr val="D3E0F1">
            <a:alpha val="89804"/>
          </a:srgbClr>
        </a:solidFill>
      </dgm:spPr>
      <dgm:t>
        <a:bodyPr/>
        <a:lstStyle/>
        <a:p>
          <a:r>
            <a:rPr lang="en-US" dirty="0" smtClean="0"/>
            <a:t>SCARs over 30 days/ SCAR trending</a:t>
          </a:r>
          <a:endParaRPr lang="en-US" dirty="0"/>
        </a:p>
      </dgm:t>
    </dgm:pt>
    <dgm:pt modelId="{0ADD57A9-C21F-487B-AC8A-376C16891604}" type="parTrans" cxnId="{EB018918-0415-41EA-8E18-407ECF08460B}">
      <dgm:prSet/>
      <dgm:spPr/>
      <dgm:t>
        <a:bodyPr/>
        <a:lstStyle/>
        <a:p>
          <a:endParaRPr lang="en-US"/>
        </a:p>
      </dgm:t>
    </dgm:pt>
    <dgm:pt modelId="{8FD1C356-686B-46EA-A687-F533A9A7B651}" type="sibTrans" cxnId="{EB018918-0415-41EA-8E18-407ECF08460B}">
      <dgm:prSet/>
      <dgm:spPr/>
      <dgm:t>
        <a:bodyPr/>
        <a:lstStyle/>
        <a:p>
          <a:endParaRPr lang="en-US"/>
        </a:p>
      </dgm:t>
    </dgm:pt>
    <dgm:pt modelId="{E8078159-25E3-4431-B0DB-84D7268F0A20}">
      <dgm:prSet phldrT="[Text]"/>
      <dgm:spPr>
        <a:solidFill>
          <a:srgbClr val="D3E0F1">
            <a:alpha val="90000"/>
          </a:srgbClr>
        </a:solidFill>
      </dgm:spPr>
      <dgm:t>
        <a:bodyPr/>
        <a:lstStyle/>
        <a:p>
          <a:r>
            <a:rPr lang="en-US" dirty="0" smtClean="0"/>
            <a:t>Suspect Product Notifications (SPNs)</a:t>
          </a:r>
          <a:endParaRPr lang="en-US" dirty="0"/>
        </a:p>
      </dgm:t>
    </dgm:pt>
    <dgm:pt modelId="{911BF5A9-1196-4BC1-A3EE-B6B22440F9AA}" type="parTrans" cxnId="{8A4C23DA-5F59-48C7-8273-69B021C62168}">
      <dgm:prSet/>
      <dgm:spPr/>
      <dgm:t>
        <a:bodyPr/>
        <a:lstStyle/>
        <a:p>
          <a:endParaRPr lang="en-US"/>
        </a:p>
      </dgm:t>
    </dgm:pt>
    <dgm:pt modelId="{48EFDA3E-4A24-4C23-B495-298D381B5FC9}" type="sibTrans" cxnId="{8A4C23DA-5F59-48C7-8273-69B021C62168}">
      <dgm:prSet/>
      <dgm:spPr/>
      <dgm:t>
        <a:bodyPr/>
        <a:lstStyle/>
        <a:p>
          <a:endParaRPr lang="en-US"/>
        </a:p>
      </dgm:t>
    </dgm:pt>
    <dgm:pt modelId="{6A1AB383-1FC0-4D22-B9AF-A8082795CC5D}">
      <dgm:prSet phldrT="[Text]"/>
      <dgm:spPr>
        <a:solidFill>
          <a:srgbClr val="D3E0F1">
            <a:alpha val="90000"/>
          </a:srgbClr>
        </a:solidFill>
      </dgm:spPr>
      <dgm:t>
        <a:bodyPr/>
        <a:lstStyle/>
        <a:p>
          <a:r>
            <a:rPr lang="en-US" dirty="0" smtClean="0"/>
            <a:t>Corrective Action Plans (CAPs)</a:t>
          </a:r>
          <a:endParaRPr lang="en-US" dirty="0"/>
        </a:p>
      </dgm:t>
    </dgm:pt>
    <dgm:pt modelId="{F8B0D17D-04C6-41E4-9552-9F1867C062D8}" type="parTrans" cxnId="{ED6F8769-51CE-40A5-9A07-52E50F0BAC90}">
      <dgm:prSet/>
      <dgm:spPr/>
      <dgm:t>
        <a:bodyPr/>
        <a:lstStyle/>
        <a:p>
          <a:endParaRPr lang="en-US"/>
        </a:p>
      </dgm:t>
    </dgm:pt>
    <dgm:pt modelId="{B9B4593B-5FCC-4271-ADAE-CDB7EE7346C1}" type="sibTrans" cxnId="{ED6F8769-51CE-40A5-9A07-52E50F0BAC90}">
      <dgm:prSet/>
      <dgm:spPr/>
      <dgm:t>
        <a:bodyPr/>
        <a:lstStyle/>
        <a:p>
          <a:endParaRPr lang="en-US"/>
        </a:p>
      </dgm:t>
    </dgm:pt>
    <dgm:pt modelId="{6410AFC8-1AA6-4F56-88E3-CFC938A2626F}">
      <dgm:prSet phldrT="[Text]"/>
      <dgm:spPr>
        <a:gradFill rotWithShape="0">
          <a:gsLst>
            <a:gs pos="0">
              <a:srgbClr val="5D81A8"/>
            </a:gs>
            <a:gs pos="50000">
              <a:srgbClr val="3C71A1"/>
            </a:gs>
            <a:gs pos="100000">
              <a:srgbClr val="306492"/>
            </a:gs>
          </a:gsLst>
        </a:gradFill>
      </dgm:spPr>
      <dgm:t>
        <a:bodyPr/>
        <a:lstStyle/>
        <a:p>
          <a:r>
            <a:rPr lang="en-US" dirty="0" smtClean="0"/>
            <a:t>Senior CAB</a:t>
          </a:r>
          <a:endParaRPr lang="en-US" dirty="0"/>
        </a:p>
      </dgm:t>
    </dgm:pt>
    <dgm:pt modelId="{1E7CBD94-3460-4505-931C-A8FF1D8EC34D}" type="sibTrans" cxnId="{C7299378-122D-4B89-A2AC-A8F3763593CB}">
      <dgm:prSet/>
      <dgm:spPr/>
      <dgm:t>
        <a:bodyPr/>
        <a:lstStyle/>
        <a:p>
          <a:endParaRPr lang="en-US"/>
        </a:p>
      </dgm:t>
    </dgm:pt>
    <dgm:pt modelId="{C108F09D-A97E-4793-A1CC-4ABB83700E04}" type="parTrans" cxnId="{C7299378-122D-4B89-A2AC-A8F3763593CB}">
      <dgm:prSet/>
      <dgm:spPr/>
      <dgm:t>
        <a:bodyPr/>
        <a:lstStyle/>
        <a:p>
          <a:endParaRPr lang="en-US"/>
        </a:p>
      </dgm:t>
    </dgm:pt>
    <dgm:pt modelId="{D8BF7566-9398-4250-91E0-327A5A2E6C78}">
      <dgm:prSet phldrT="[Text]"/>
      <dgm:spPr>
        <a:solidFill>
          <a:srgbClr val="D3E0F1">
            <a:alpha val="89804"/>
          </a:srgbClr>
        </a:solidFill>
      </dgm:spPr>
      <dgm:t>
        <a:bodyPr/>
        <a:lstStyle/>
        <a:p>
          <a:r>
            <a:rPr lang="en-US" dirty="0" smtClean="0"/>
            <a:t>Deviations/Waivers/Contingency Letters</a:t>
          </a:r>
          <a:endParaRPr lang="en-US" dirty="0"/>
        </a:p>
      </dgm:t>
    </dgm:pt>
    <dgm:pt modelId="{83D0F056-4D19-46F8-B421-A9D4A96A6066}" type="parTrans" cxnId="{8814AEE2-36AB-41AC-8ECA-332CCD4AC632}">
      <dgm:prSet/>
      <dgm:spPr/>
      <dgm:t>
        <a:bodyPr/>
        <a:lstStyle/>
        <a:p>
          <a:endParaRPr lang="en-US"/>
        </a:p>
      </dgm:t>
    </dgm:pt>
    <dgm:pt modelId="{31258252-BCFD-4C21-99BF-77DB4C5AD854}" type="sibTrans" cxnId="{8814AEE2-36AB-41AC-8ECA-332CCD4AC632}">
      <dgm:prSet/>
      <dgm:spPr/>
      <dgm:t>
        <a:bodyPr/>
        <a:lstStyle/>
        <a:p>
          <a:endParaRPr lang="en-US"/>
        </a:p>
      </dgm:t>
    </dgm:pt>
    <dgm:pt modelId="{001E280F-F27D-4689-A05D-DD009057097C}">
      <dgm:prSet phldrT="[Text]"/>
      <dgm:spPr>
        <a:solidFill>
          <a:srgbClr val="D3E0F1">
            <a:alpha val="89804"/>
          </a:srgbClr>
        </a:solidFill>
      </dgm:spPr>
      <dgm:t>
        <a:bodyPr/>
        <a:lstStyle/>
        <a:p>
          <a:r>
            <a:rPr lang="en-US" dirty="0" smtClean="0"/>
            <a:t>Escapes</a:t>
          </a:r>
          <a:endParaRPr lang="en-US" dirty="0"/>
        </a:p>
      </dgm:t>
    </dgm:pt>
    <dgm:pt modelId="{B4DB9190-0582-4DCA-81F5-527A7A407FA1}" type="parTrans" cxnId="{4E2A7D75-B9F4-47B6-9FBA-3E21142302F6}">
      <dgm:prSet/>
      <dgm:spPr/>
      <dgm:t>
        <a:bodyPr/>
        <a:lstStyle/>
        <a:p>
          <a:endParaRPr lang="en-US"/>
        </a:p>
      </dgm:t>
    </dgm:pt>
    <dgm:pt modelId="{2BA3BA4F-DC2F-46A1-BC3E-5169EB45EB8A}" type="sibTrans" cxnId="{4E2A7D75-B9F4-47B6-9FBA-3E21142302F6}">
      <dgm:prSet/>
      <dgm:spPr/>
      <dgm:t>
        <a:bodyPr/>
        <a:lstStyle/>
        <a:p>
          <a:endParaRPr lang="en-US"/>
        </a:p>
      </dgm:t>
    </dgm:pt>
    <dgm:pt modelId="{2153E77E-4F04-40FC-AA98-3AC759AC76A8}">
      <dgm:prSet phldrT="[Text]"/>
      <dgm:spPr>
        <a:solidFill>
          <a:srgbClr val="D3E0F1">
            <a:alpha val="89804"/>
          </a:srgbClr>
        </a:solidFill>
      </dgm:spPr>
      <dgm:t>
        <a:bodyPr/>
        <a:lstStyle/>
        <a:p>
          <a:r>
            <a:rPr lang="en-US" dirty="0" smtClean="0"/>
            <a:t>Upcoming Supplier Quality Activities</a:t>
          </a:r>
          <a:endParaRPr lang="en-US" dirty="0"/>
        </a:p>
      </dgm:t>
    </dgm:pt>
    <dgm:pt modelId="{48060C6D-2A1A-4702-8E3D-3F690F24058C}" type="parTrans" cxnId="{AD7CB758-2364-4176-B3E2-59CA082C5215}">
      <dgm:prSet/>
      <dgm:spPr/>
      <dgm:t>
        <a:bodyPr/>
        <a:lstStyle/>
        <a:p>
          <a:endParaRPr lang="en-US"/>
        </a:p>
      </dgm:t>
    </dgm:pt>
    <dgm:pt modelId="{F05A9DA4-2551-424C-AD28-99467CDBB889}" type="sibTrans" cxnId="{AD7CB758-2364-4176-B3E2-59CA082C5215}">
      <dgm:prSet/>
      <dgm:spPr/>
      <dgm:t>
        <a:bodyPr/>
        <a:lstStyle/>
        <a:p>
          <a:endParaRPr lang="en-US"/>
        </a:p>
      </dgm:t>
    </dgm:pt>
    <dgm:pt modelId="{9781C7C6-352B-4B7C-BEB2-1CCC7390C777}">
      <dgm:prSet phldrT="[Text]"/>
      <dgm:spPr>
        <a:solidFill>
          <a:srgbClr val="D3E0F1">
            <a:alpha val="89804"/>
          </a:srgbClr>
        </a:solidFill>
      </dgm:spPr>
      <dgm:t>
        <a:bodyPr/>
        <a:lstStyle/>
        <a:p>
          <a:r>
            <a:rPr lang="en-US" dirty="0" smtClean="0"/>
            <a:t>Action items</a:t>
          </a:r>
          <a:endParaRPr lang="en-US" dirty="0"/>
        </a:p>
      </dgm:t>
    </dgm:pt>
    <dgm:pt modelId="{8117A775-AF4F-4ED8-8F66-DFAA3A98A0E2}" type="parTrans" cxnId="{E82299FA-B40E-45EE-81F7-8A246DBB2D4F}">
      <dgm:prSet/>
      <dgm:spPr/>
      <dgm:t>
        <a:bodyPr/>
        <a:lstStyle/>
        <a:p>
          <a:endParaRPr lang="en-US"/>
        </a:p>
      </dgm:t>
    </dgm:pt>
    <dgm:pt modelId="{1C31C4DC-E137-45F7-8688-74B482551A5E}" type="sibTrans" cxnId="{E82299FA-B40E-45EE-81F7-8A246DBB2D4F}">
      <dgm:prSet/>
      <dgm:spPr/>
      <dgm:t>
        <a:bodyPr/>
        <a:lstStyle/>
        <a:p>
          <a:endParaRPr lang="en-US"/>
        </a:p>
      </dgm:t>
    </dgm:pt>
    <dgm:pt modelId="{6EC86FDD-20B2-4C99-9EE3-9D67F873C624}">
      <dgm:prSet phldrT="[Text]"/>
      <dgm:spPr>
        <a:solidFill>
          <a:srgbClr val="D3E0F1">
            <a:alpha val="89804"/>
          </a:srgbClr>
        </a:solidFill>
      </dgm:spPr>
      <dgm:t>
        <a:bodyPr/>
        <a:lstStyle/>
        <a:p>
          <a:r>
            <a:rPr lang="en-US" dirty="0" smtClean="0"/>
            <a:t>Metrics that drive performance </a:t>
          </a:r>
          <a:endParaRPr lang="en-US" dirty="0"/>
        </a:p>
      </dgm:t>
    </dgm:pt>
    <dgm:pt modelId="{978D6682-9FB7-49D2-B1EA-4EB0B93B3E9A}" type="parTrans" cxnId="{DCAB043E-0E2A-489D-A0B1-5C2D55ABAD6E}">
      <dgm:prSet/>
      <dgm:spPr/>
      <dgm:t>
        <a:bodyPr/>
        <a:lstStyle/>
        <a:p>
          <a:endParaRPr lang="en-US"/>
        </a:p>
      </dgm:t>
    </dgm:pt>
    <dgm:pt modelId="{2C56AC2A-3760-4C83-AB30-595C06D96E39}" type="sibTrans" cxnId="{DCAB043E-0E2A-489D-A0B1-5C2D55ABAD6E}">
      <dgm:prSet/>
      <dgm:spPr/>
      <dgm:t>
        <a:bodyPr/>
        <a:lstStyle/>
        <a:p>
          <a:endParaRPr lang="en-US"/>
        </a:p>
      </dgm:t>
    </dgm:pt>
    <dgm:pt modelId="{FD0131F9-856A-4EB2-82AF-80D3BC081786}">
      <dgm:prSet phldrT="[Text]"/>
      <dgm:spPr>
        <a:solidFill>
          <a:srgbClr val="D3E0F1">
            <a:alpha val="90000"/>
          </a:srgbClr>
        </a:solidFill>
      </dgm:spPr>
      <dgm:t>
        <a:bodyPr/>
        <a:lstStyle/>
        <a:p>
          <a:r>
            <a:rPr lang="en-US" dirty="0" smtClean="0"/>
            <a:t>Test Failure Trends</a:t>
          </a:r>
          <a:endParaRPr lang="en-US" dirty="0"/>
        </a:p>
      </dgm:t>
    </dgm:pt>
    <dgm:pt modelId="{559CD491-23C0-42DE-87A8-62DF2C2EBA79}" type="parTrans" cxnId="{5E146742-1DE5-4A67-B853-8998218F7C65}">
      <dgm:prSet/>
      <dgm:spPr/>
      <dgm:t>
        <a:bodyPr/>
        <a:lstStyle/>
        <a:p>
          <a:endParaRPr lang="en-US"/>
        </a:p>
      </dgm:t>
    </dgm:pt>
    <dgm:pt modelId="{8F5E9079-6B17-46CC-B265-E57408747D2B}" type="sibTrans" cxnId="{5E146742-1DE5-4A67-B853-8998218F7C65}">
      <dgm:prSet/>
      <dgm:spPr/>
      <dgm:t>
        <a:bodyPr/>
        <a:lstStyle/>
        <a:p>
          <a:endParaRPr lang="en-US"/>
        </a:p>
      </dgm:t>
    </dgm:pt>
    <dgm:pt modelId="{D660F9CD-2E3D-44B3-A5EF-86EE9BF633B0}">
      <dgm:prSet phldrT="[Text]"/>
      <dgm:spPr>
        <a:solidFill>
          <a:srgbClr val="D3E0F1">
            <a:alpha val="90000"/>
          </a:srgbClr>
        </a:solidFill>
      </dgm:spPr>
      <dgm:t>
        <a:bodyPr/>
        <a:lstStyle/>
        <a:p>
          <a:r>
            <a:rPr lang="en-US" dirty="0" smtClean="0"/>
            <a:t>Manufacturing Operations Status</a:t>
          </a:r>
          <a:endParaRPr lang="en-US" dirty="0"/>
        </a:p>
      </dgm:t>
    </dgm:pt>
    <dgm:pt modelId="{AB98526C-9E61-4D84-A771-E947CCB33FEC}" type="parTrans" cxnId="{FF2CC08C-DE41-4744-9636-0B97272CDA67}">
      <dgm:prSet/>
      <dgm:spPr/>
      <dgm:t>
        <a:bodyPr/>
        <a:lstStyle/>
        <a:p>
          <a:endParaRPr lang="en-US"/>
        </a:p>
      </dgm:t>
    </dgm:pt>
    <dgm:pt modelId="{4C67AF39-0C00-4FA4-B579-C6C4AFCB282A}" type="sibTrans" cxnId="{FF2CC08C-DE41-4744-9636-0B97272CDA67}">
      <dgm:prSet/>
      <dgm:spPr/>
      <dgm:t>
        <a:bodyPr/>
        <a:lstStyle/>
        <a:p>
          <a:endParaRPr lang="en-US"/>
        </a:p>
      </dgm:t>
    </dgm:pt>
    <dgm:pt modelId="{1DC1BBEC-EEB5-4DBB-A9BB-06D62158F8C9}">
      <dgm:prSet/>
      <dgm:spPr>
        <a:solidFill>
          <a:srgbClr val="D3E0F1">
            <a:alpha val="90000"/>
          </a:srgbClr>
        </a:solidFill>
      </dgm:spPr>
      <dgm:t>
        <a:bodyPr/>
        <a:lstStyle/>
        <a:p>
          <a:r>
            <a:rPr lang="en-US" dirty="0" smtClean="0"/>
            <a:t>Procurement Critical Path Status</a:t>
          </a:r>
        </a:p>
      </dgm:t>
    </dgm:pt>
    <dgm:pt modelId="{BE9635A7-7204-416B-BA63-8D6C80935DE1}" type="parTrans" cxnId="{8937D0B3-2EDF-4C10-86BB-9401779F6966}">
      <dgm:prSet/>
      <dgm:spPr/>
      <dgm:t>
        <a:bodyPr/>
        <a:lstStyle/>
        <a:p>
          <a:endParaRPr lang="en-US"/>
        </a:p>
      </dgm:t>
    </dgm:pt>
    <dgm:pt modelId="{79275B34-5351-45D8-BAAD-3E4C659CBCB5}" type="sibTrans" cxnId="{8937D0B3-2EDF-4C10-86BB-9401779F6966}">
      <dgm:prSet/>
      <dgm:spPr/>
      <dgm:t>
        <a:bodyPr/>
        <a:lstStyle/>
        <a:p>
          <a:endParaRPr lang="en-US"/>
        </a:p>
      </dgm:t>
    </dgm:pt>
    <dgm:pt modelId="{4721D905-3950-4E40-9936-890867394E5F}">
      <dgm:prSet/>
      <dgm:spPr>
        <a:solidFill>
          <a:srgbClr val="D3E0F1">
            <a:alpha val="90000"/>
          </a:srgbClr>
        </a:solidFill>
      </dgm:spPr>
      <dgm:t>
        <a:bodyPr/>
        <a:lstStyle/>
        <a:p>
          <a:r>
            <a:rPr lang="en-US" dirty="0" smtClean="0"/>
            <a:t>Risk Management Issues</a:t>
          </a:r>
        </a:p>
      </dgm:t>
    </dgm:pt>
    <dgm:pt modelId="{3445C286-CA1A-4AAB-8844-6A9849656F11}" type="parTrans" cxnId="{E8B44EE3-48BA-4424-B970-1AB66392F8B7}">
      <dgm:prSet/>
      <dgm:spPr/>
      <dgm:t>
        <a:bodyPr/>
        <a:lstStyle/>
        <a:p>
          <a:endParaRPr lang="en-US"/>
        </a:p>
      </dgm:t>
    </dgm:pt>
    <dgm:pt modelId="{F8F86653-6396-424A-A405-7867470CDD58}" type="sibTrans" cxnId="{E8B44EE3-48BA-4424-B970-1AB66392F8B7}">
      <dgm:prSet/>
      <dgm:spPr/>
      <dgm:t>
        <a:bodyPr/>
        <a:lstStyle/>
        <a:p>
          <a:endParaRPr lang="en-US"/>
        </a:p>
      </dgm:t>
    </dgm:pt>
    <dgm:pt modelId="{32027670-FF5C-4E7F-90C6-E06D9F171E78}">
      <dgm:prSet/>
      <dgm:spPr>
        <a:solidFill>
          <a:srgbClr val="D3E0F1">
            <a:alpha val="90000"/>
          </a:srgbClr>
        </a:solidFill>
      </dgm:spPr>
      <dgm:t>
        <a:bodyPr/>
        <a:lstStyle/>
        <a:p>
          <a:r>
            <a:rPr lang="en-US" dirty="0" smtClean="0"/>
            <a:t>Special Projects/Continuous Improvements</a:t>
          </a:r>
        </a:p>
      </dgm:t>
    </dgm:pt>
    <dgm:pt modelId="{DE2B3119-D517-4DBB-B709-3DC9C77B508D}" type="parTrans" cxnId="{7D7366F7-6253-4D04-8378-B1FE91D65DB3}">
      <dgm:prSet/>
      <dgm:spPr/>
      <dgm:t>
        <a:bodyPr/>
        <a:lstStyle/>
        <a:p>
          <a:endParaRPr lang="en-US"/>
        </a:p>
      </dgm:t>
    </dgm:pt>
    <dgm:pt modelId="{0799CCEA-8E18-4483-8EA0-152209363454}" type="sibTrans" cxnId="{7D7366F7-6253-4D04-8378-B1FE91D65DB3}">
      <dgm:prSet/>
      <dgm:spPr/>
      <dgm:t>
        <a:bodyPr/>
        <a:lstStyle/>
        <a:p>
          <a:endParaRPr lang="en-US"/>
        </a:p>
      </dgm:t>
    </dgm:pt>
    <dgm:pt modelId="{A70596A1-A0BD-48C0-A328-7E6514D6BBB4}">
      <dgm:prSet/>
      <dgm:spPr>
        <a:solidFill>
          <a:srgbClr val="D3E0F1">
            <a:alpha val="90000"/>
          </a:srgbClr>
        </a:solidFill>
      </dgm:spPr>
      <dgm:t>
        <a:bodyPr/>
        <a:lstStyle/>
        <a:p>
          <a:r>
            <a:rPr lang="en-US" dirty="0" smtClean="0"/>
            <a:t>Unverified Failures/ Can-Not-Duplicates (CNDs)</a:t>
          </a:r>
        </a:p>
      </dgm:t>
    </dgm:pt>
    <dgm:pt modelId="{B83EF798-6336-487A-8BBB-E2058957549D}" type="parTrans" cxnId="{1D0A23F0-C1A9-46AE-AB03-31B46E4EE3C0}">
      <dgm:prSet/>
      <dgm:spPr/>
      <dgm:t>
        <a:bodyPr/>
        <a:lstStyle/>
        <a:p>
          <a:endParaRPr lang="en-US"/>
        </a:p>
      </dgm:t>
    </dgm:pt>
    <dgm:pt modelId="{D31EC310-E53B-4582-95E3-70536A168D7B}" type="sibTrans" cxnId="{1D0A23F0-C1A9-46AE-AB03-31B46E4EE3C0}">
      <dgm:prSet/>
      <dgm:spPr/>
      <dgm:t>
        <a:bodyPr/>
        <a:lstStyle/>
        <a:p>
          <a:endParaRPr lang="en-US"/>
        </a:p>
      </dgm:t>
    </dgm:pt>
    <dgm:pt modelId="{223F4D8D-CA40-4DDA-A383-B06702F73FA1}">
      <dgm:prSet/>
      <dgm:spPr>
        <a:solidFill>
          <a:srgbClr val="D3E0F1">
            <a:alpha val="90000"/>
          </a:srgbClr>
        </a:solidFill>
      </dgm:spPr>
      <dgm:t>
        <a:bodyPr/>
        <a:lstStyle/>
        <a:p>
          <a:r>
            <a:rPr lang="en-US" dirty="0" smtClean="0"/>
            <a:t>Government-Industry Data Exchange Program (GIDEP) Alerts</a:t>
          </a:r>
          <a:endParaRPr lang="en-US" dirty="0"/>
        </a:p>
      </dgm:t>
    </dgm:pt>
    <dgm:pt modelId="{0A5E462A-E9B3-43E6-B877-464E8F5F9CDE}" type="parTrans" cxnId="{6EBDFBB5-1AC2-483A-870A-C74F2EBCD6A7}">
      <dgm:prSet/>
      <dgm:spPr/>
      <dgm:t>
        <a:bodyPr/>
        <a:lstStyle/>
        <a:p>
          <a:endParaRPr lang="en-US"/>
        </a:p>
      </dgm:t>
    </dgm:pt>
    <dgm:pt modelId="{4F3857F4-3A78-40F8-8C6C-EAE336C04340}" type="sibTrans" cxnId="{6EBDFBB5-1AC2-483A-870A-C74F2EBCD6A7}">
      <dgm:prSet/>
      <dgm:spPr/>
      <dgm:t>
        <a:bodyPr/>
        <a:lstStyle/>
        <a:p>
          <a:endParaRPr lang="en-US"/>
        </a:p>
      </dgm:t>
    </dgm:pt>
    <dgm:pt modelId="{9DE3F921-5109-4F93-88F1-3C4562E83CA0}">
      <dgm:prSet phldrT="[Text]"/>
      <dgm:spPr>
        <a:solidFill>
          <a:srgbClr val="D3E0F1">
            <a:alpha val="89804"/>
          </a:srgbClr>
        </a:solidFill>
      </dgm:spPr>
      <dgm:t>
        <a:bodyPr/>
        <a:lstStyle/>
        <a:p>
          <a:r>
            <a:rPr lang="en-US" dirty="0" smtClean="0"/>
            <a:t>Stock Purges</a:t>
          </a:r>
          <a:endParaRPr lang="en-US" dirty="0"/>
        </a:p>
      </dgm:t>
    </dgm:pt>
    <dgm:pt modelId="{860AFDCF-6989-478F-890E-7BA982DFC5B6}" type="parTrans" cxnId="{887BE855-B022-4E93-9398-C2FF76B21938}">
      <dgm:prSet/>
      <dgm:spPr/>
      <dgm:t>
        <a:bodyPr/>
        <a:lstStyle/>
        <a:p>
          <a:endParaRPr lang="en-US"/>
        </a:p>
      </dgm:t>
    </dgm:pt>
    <dgm:pt modelId="{4072382C-4036-423D-B482-9AD8388C8C72}" type="sibTrans" cxnId="{887BE855-B022-4E93-9398-C2FF76B21938}">
      <dgm:prSet/>
      <dgm:spPr/>
      <dgm:t>
        <a:bodyPr/>
        <a:lstStyle/>
        <a:p>
          <a:endParaRPr lang="en-US"/>
        </a:p>
      </dgm:t>
    </dgm:pt>
    <dgm:pt modelId="{0FE6FFA1-A01C-41B7-BD90-A4598C8530E1}">
      <dgm:prSet phldrT="[Text]"/>
      <dgm:spPr>
        <a:solidFill>
          <a:srgbClr val="D3E0F1">
            <a:alpha val="89804"/>
          </a:srgbClr>
        </a:solidFill>
      </dgm:spPr>
      <dgm:t>
        <a:bodyPr/>
        <a:lstStyle/>
        <a:p>
          <a:r>
            <a:rPr lang="en-US" dirty="0" smtClean="0"/>
            <a:t>Component Issues</a:t>
          </a:r>
          <a:endParaRPr lang="en-US" dirty="0"/>
        </a:p>
      </dgm:t>
    </dgm:pt>
    <dgm:pt modelId="{588445CB-EAA7-49AE-BAD7-6F9D7C1556FE}" type="parTrans" cxnId="{AAF21AE5-6B21-47FF-BF46-17922D5757F5}">
      <dgm:prSet/>
      <dgm:spPr/>
      <dgm:t>
        <a:bodyPr/>
        <a:lstStyle/>
        <a:p>
          <a:endParaRPr lang="en-US"/>
        </a:p>
      </dgm:t>
    </dgm:pt>
    <dgm:pt modelId="{00076023-9F4E-47FF-8B06-FA54CF9615E2}" type="sibTrans" cxnId="{AAF21AE5-6B21-47FF-BF46-17922D5757F5}">
      <dgm:prSet/>
      <dgm:spPr/>
      <dgm:t>
        <a:bodyPr/>
        <a:lstStyle/>
        <a:p>
          <a:endParaRPr lang="en-US"/>
        </a:p>
      </dgm:t>
    </dgm:pt>
    <dgm:pt modelId="{9DDE5BCE-6979-45F6-A2E4-1F00E69E959D}">
      <dgm:prSet phldrT="[Text]"/>
      <dgm:spPr>
        <a:solidFill>
          <a:srgbClr val="D3E0F1">
            <a:alpha val="89804"/>
          </a:srgbClr>
        </a:solidFill>
      </dgm:spPr>
      <dgm:t>
        <a:bodyPr/>
        <a:lstStyle/>
        <a:p>
          <a:r>
            <a:rPr lang="en-US" dirty="0" smtClean="0"/>
            <a:t>MRB/FRB (Material Review Board and Failure Review Board)  Actions</a:t>
          </a:r>
          <a:endParaRPr lang="en-US" dirty="0"/>
        </a:p>
      </dgm:t>
    </dgm:pt>
    <dgm:pt modelId="{FB487BC2-39C1-419D-A276-6A98E90F849D}" type="parTrans" cxnId="{A66C094F-B92F-4E2B-9BDF-598B53C913B3}">
      <dgm:prSet/>
      <dgm:spPr/>
      <dgm:t>
        <a:bodyPr/>
        <a:lstStyle/>
        <a:p>
          <a:endParaRPr lang="en-US"/>
        </a:p>
      </dgm:t>
    </dgm:pt>
    <dgm:pt modelId="{0EB62AA5-23B1-4E16-A5B6-78CEB320B81A}" type="sibTrans" cxnId="{A66C094F-B92F-4E2B-9BDF-598B53C913B3}">
      <dgm:prSet/>
      <dgm:spPr/>
      <dgm:t>
        <a:bodyPr/>
        <a:lstStyle/>
        <a:p>
          <a:endParaRPr lang="en-US"/>
        </a:p>
      </dgm:t>
    </dgm:pt>
    <dgm:pt modelId="{776112EA-4504-4884-80A2-F9355D591364}">
      <dgm:prSet phldrT="[Text]"/>
      <dgm:spPr>
        <a:solidFill>
          <a:srgbClr val="D3E0F1">
            <a:alpha val="89804"/>
          </a:srgbClr>
        </a:solidFill>
      </dgm:spPr>
      <dgm:t>
        <a:bodyPr/>
        <a:lstStyle/>
        <a:p>
          <a:r>
            <a:rPr lang="en-US" dirty="0" smtClean="0"/>
            <a:t>Lessons Learned</a:t>
          </a:r>
          <a:endParaRPr lang="en-US" dirty="0"/>
        </a:p>
      </dgm:t>
    </dgm:pt>
    <dgm:pt modelId="{D902B7F9-B313-4A5B-957B-B654D4801650}" type="parTrans" cxnId="{8BCC41CC-E96B-4F13-8EF2-68A4AAB58E20}">
      <dgm:prSet/>
      <dgm:spPr/>
      <dgm:t>
        <a:bodyPr/>
        <a:lstStyle/>
        <a:p>
          <a:endParaRPr lang="en-US"/>
        </a:p>
      </dgm:t>
    </dgm:pt>
    <dgm:pt modelId="{C4D3C56F-7E3F-4F09-9915-8DA66BBBBC91}" type="sibTrans" cxnId="{8BCC41CC-E96B-4F13-8EF2-68A4AAB58E20}">
      <dgm:prSet/>
      <dgm:spPr/>
      <dgm:t>
        <a:bodyPr/>
        <a:lstStyle/>
        <a:p>
          <a:endParaRPr lang="en-US"/>
        </a:p>
      </dgm:t>
    </dgm:pt>
    <dgm:pt modelId="{E1D34C0C-270D-47EE-9FEE-3D93F74148C6}">
      <dgm:prSet phldrT="[Text]"/>
      <dgm:spPr>
        <a:solidFill>
          <a:srgbClr val="D3E0F1">
            <a:alpha val="89804"/>
          </a:srgbClr>
        </a:solidFill>
      </dgm:spPr>
      <dgm:t>
        <a:bodyPr/>
        <a:lstStyle/>
        <a:p>
          <a:r>
            <a:rPr lang="en-US" dirty="0" smtClean="0"/>
            <a:t>Rejections, Rework, Scrap Trending</a:t>
          </a:r>
          <a:endParaRPr lang="en-US" dirty="0"/>
        </a:p>
      </dgm:t>
    </dgm:pt>
    <dgm:pt modelId="{EE801F8F-46DC-43EC-9F77-284D907ADFC4}" type="parTrans" cxnId="{96BEBF7E-71E3-4CA4-BC05-21F5ACE660F3}">
      <dgm:prSet/>
      <dgm:spPr/>
      <dgm:t>
        <a:bodyPr/>
        <a:lstStyle/>
        <a:p>
          <a:endParaRPr lang="en-US"/>
        </a:p>
      </dgm:t>
    </dgm:pt>
    <dgm:pt modelId="{94F4F898-A0F5-475B-A3C4-753C4A17FBE0}" type="sibTrans" cxnId="{96BEBF7E-71E3-4CA4-BC05-21F5ACE660F3}">
      <dgm:prSet/>
      <dgm:spPr/>
      <dgm:t>
        <a:bodyPr/>
        <a:lstStyle/>
        <a:p>
          <a:endParaRPr lang="en-US"/>
        </a:p>
      </dgm:t>
    </dgm:pt>
    <dgm:pt modelId="{D23B86B4-DBC9-4EDE-97AC-1279DD3E5DE1}">
      <dgm:prSet phldrT="[Text]"/>
      <dgm:spPr>
        <a:solidFill>
          <a:srgbClr val="D3E0F1">
            <a:alpha val="89804"/>
          </a:srgbClr>
        </a:solidFill>
      </dgm:spPr>
      <dgm:t>
        <a:bodyPr/>
        <a:lstStyle/>
        <a:p>
          <a:r>
            <a:rPr lang="en-US" dirty="0" smtClean="0"/>
            <a:t>First Pass Yield ( Test &amp; Assembly)</a:t>
          </a:r>
          <a:endParaRPr lang="en-US" dirty="0"/>
        </a:p>
      </dgm:t>
    </dgm:pt>
    <dgm:pt modelId="{24CA1121-1658-43DC-A5D1-3147E0CB1A0F}" type="parTrans" cxnId="{BB351183-F8EF-4E8C-BE9E-E29398501F92}">
      <dgm:prSet/>
      <dgm:spPr/>
      <dgm:t>
        <a:bodyPr/>
        <a:lstStyle/>
        <a:p>
          <a:endParaRPr lang="en-US"/>
        </a:p>
      </dgm:t>
    </dgm:pt>
    <dgm:pt modelId="{7ADFADE3-7246-44F4-9A33-04AC22A9577A}" type="sibTrans" cxnId="{BB351183-F8EF-4E8C-BE9E-E29398501F92}">
      <dgm:prSet/>
      <dgm:spPr/>
      <dgm:t>
        <a:bodyPr/>
        <a:lstStyle/>
        <a:p>
          <a:endParaRPr lang="en-US"/>
        </a:p>
      </dgm:t>
    </dgm:pt>
    <dgm:pt modelId="{92751D0D-808E-44A6-B636-63765448E6C8}">
      <dgm:prSet phldrT="[Text]"/>
      <dgm:spPr>
        <a:solidFill>
          <a:srgbClr val="D3E0F1">
            <a:alpha val="89804"/>
          </a:srgbClr>
        </a:solidFill>
      </dgm:spPr>
      <dgm:t>
        <a:bodyPr/>
        <a:lstStyle/>
        <a:p>
          <a:r>
            <a:rPr lang="en-US" dirty="0" smtClean="0"/>
            <a:t>Non-Conformance Report Trends</a:t>
          </a:r>
          <a:endParaRPr lang="en-US" dirty="0"/>
        </a:p>
      </dgm:t>
    </dgm:pt>
    <dgm:pt modelId="{3C81958E-612D-4BE4-8D90-C120024ABF7F}" type="parTrans" cxnId="{8878A500-8EE5-4C5C-8977-7B77E6C06C7D}">
      <dgm:prSet/>
      <dgm:spPr/>
      <dgm:t>
        <a:bodyPr/>
        <a:lstStyle/>
        <a:p>
          <a:endParaRPr lang="en-US"/>
        </a:p>
      </dgm:t>
    </dgm:pt>
    <dgm:pt modelId="{B769C533-AC94-407E-8589-9427F2E03AD7}" type="sibTrans" cxnId="{8878A500-8EE5-4C5C-8977-7B77E6C06C7D}">
      <dgm:prSet/>
      <dgm:spPr/>
      <dgm:t>
        <a:bodyPr/>
        <a:lstStyle/>
        <a:p>
          <a:endParaRPr lang="en-US"/>
        </a:p>
      </dgm:t>
    </dgm:pt>
    <dgm:pt modelId="{9CC5A8EB-9933-4F20-9B60-26F0A00EF97F}" type="pres">
      <dgm:prSet presAssocID="{32528123-4EE4-4942-92F3-A976381135D8}" presName="Name0" presStyleCnt="0">
        <dgm:presLayoutVars>
          <dgm:dir/>
          <dgm:animLvl val="lvl"/>
          <dgm:resizeHandles val="exact"/>
        </dgm:presLayoutVars>
      </dgm:prSet>
      <dgm:spPr/>
      <dgm:t>
        <a:bodyPr/>
        <a:lstStyle/>
        <a:p>
          <a:endParaRPr lang="en-US"/>
        </a:p>
      </dgm:t>
    </dgm:pt>
    <dgm:pt modelId="{145CB36D-E38C-4A03-BD40-5FFF1D1B3E8E}" type="pres">
      <dgm:prSet presAssocID="{62C2BC8A-5E31-4D15-B384-FE2BE33B49E2}" presName="composite" presStyleCnt="0"/>
      <dgm:spPr/>
    </dgm:pt>
    <dgm:pt modelId="{AC5C63A3-FF05-49CD-8917-FD3F196C1190}" type="pres">
      <dgm:prSet presAssocID="{62C2BC8A-5E31-4D15-B384-FE2BE33B49E2}" presName="parTx" presStyleLbl="alignNode1" presStyleIdx="0" presStyleCnt="2">
        <dgm:presLayoutVars>
          <dgm:chMax val="0"/>
          <dgm:chPref val="0"/>
          <dgm:bulletEnabled val="1"/>
        </dgm:presLayoutVars>
      </dgm:prSet>
      <dgm:spPr/>
      <dgm:t>
        <a:bodyPr/>
        <a:lstStyle/>
        <a:p>
          <a:endParaRPr lang="en-US"/>
        </a:p>
      </dgm:t>
    </dgm:pt>
    <dgm:pt modelId="{00C6DC9A-3E3E-41FC-A79A-19CD65C7A65C}" type="pres">
      <dgm:prSet presAssocID="{62C2BC8A-5E31-4D15-B384-FE2BE33B49E2}" presName="desTx" presStyleLbl="alignAccFollowNode1" presStyleIdx="0" presStyleCnt="2" custLinFactNeighborX="-290" custLinFactNeighborY="-1088">
        <dgm:presLayoutVars>
          <dgm:bulletEnabled val="1"/>
        </dgm:presLayoutVars>
      </dgm:prSet>
      <dgm:spPr/>
      <dgm:t>
        <a:bodyPr/>
        <a:lstStyle/>
        <a:p>
          <a:endParaRPr lang="en-US"/>
        </a:p>
      </dgm:t>
    </dgm:pt>
    <dgm:pt modelId="{653CD256-2657-4DC8-A445-EFD25897F6EE}" type="pres">
      <dgm:prSet presAssocID="{E0D7F72B-1144-46F9-8DAE-B220314BAA5B}" presName="space" presStyleCnt="0"/>
      <dgm:spPr/>
    </dgm:pt>
    <dgm:pt modelId="{43F207C0-A80B-446E-BA14-56C047D57B0F}" type="pres">
      <dgm:prSet presAssocID="{6410AFC8-1AA6-4F56-88E3-CFC938A2626F}" presName="composite" presStyleCnt="0"/>
      <dgm:spPr/>
    </dgm:pt>
    <dgm:pt modelId="{455A03F4-AC5D-4DB9-AAEB-7CB555B5192A}" type="pres">
      <dgm:prSet presAssocID="{6410AFC8-1AA6-4F56-88E3-CFC938A2626F}" presName="parTx" presStyleLbl="alignNode1" presStyleIdx="1" presStyleCnt="2">
        <dgm:presLayoutVars>
          <dgm:chMax val="0"/>
          <dgm:chPref val="0"/>
          <dgm:bulletEnabled val="1"/>
        </dgm:presLayoutVars>
      </dgm:prSet>
      <dgm:spPr/>
      <dgm:t>
        <a:bodyPr/>
        <a:lstStyle/>
        <a:p>
          <a:endParaRPr lang="en-US"/>
        </a:p>
      </dgm:t>
    </dgm:pt>
    <dgm:pt modelId="{E5886CD8-D1F0-4BE4-98C5-567052D195ED}" type="pres">
      <dgm:prSet presAssocID="{6410AFC8-1AA6-4F56-88E3-CFC938A2626F}" presName="desTx" presStyleLbl="alignAccFollowNode1" presStyleIdx="1" presStyleCnt="2">
        <dgm:presLayoutVars>
          <dgm:bulletEnabled val="1"/>
        </dgm:presLayoutVars>
      </dgm:prSet>
      <dgm:spPr/>
      <dgm:t>
        <a:bodyPr/>
        <a:lstStyle/>
        <a:p>
          <a:endParaRPr lang="en-US"/>
        </a:p>
      </dgm:t>
    </dgm:pt>
  </dgm:ptLst>
  <dgm:cxnLst>
    <dgm:cxn modelId="{887BE855-B022-4E93-9398-C2FF76B21938}" srcId="{62C2BC8A-5E31-4D15-B384-FE2BE33B49E2}" destId="{9DE3F921-5109-4F93-88F1-3C4562E83CA0}" srcOrd="7" destOrd="0" parTransId="{860AFDCF-6989-478F-890E-7BA982DFC5B6}" sibTransId="{4072382C-4036-423D-B482-9AD8388C8C72}"/>
    <dgm:cxn modelId="{C7299378-122D-4B89-A2AC-A8F3763593CB}" srcId="{32528123-4EE4-4942-92F3-A976381135D8}" destId="{6410AFC8-1AA6-4F56-88E3-CFC938A2626F}" srcOrd="1" destOrd="0" parTransId="{C108F09D-A97E-4793-A1CC-4ABB83700E04}" sibTransId="{1E7CBD94-3460-4505-931C-A8FF1D8EC34D}"/>
    <dgm:cxn modelId="{96BEBF7E-71E3-4CA4-BC05-21F5ACE660F3}" srcId="{62C2BC8A-5E31-4D15-B384-FE2BE33B49E2}" destId="{E1D34C0C-270D-47EE-9FEE-3D93F74148C6}" srcOrd="11" destOrd="0" parTransId="{EE801F8F-46DC-43EC-9F77-284D907ADFC4}" sibTransId="{94F4F898-A0F5-475B-A3C4-753C4A17FBE0}"/>
    <dgm:cxn modelId="{05E347A8-60E3-45B8-8C45-52DE461793DA}" type="presOf" srcId="{6A1AB383-1FC0-4D22-B9AF-A8082795CC5D}" destId="{E5886CD8-D1F0-4BE4-98C5-567052D195ED}" srcOrd="0" destOrd="1" presId="urn:microsoft.com/office/officeart/2005/8/layout/hList1"/>
    <dgm:cxn modelId="{AAF21AE5-6B21-47FF-BF46-17922D5757F5}" srcId="{62C2BC8A-5E31-4D15-B384-FE2BE33B49E2}" destId="{0FE6FFA1-A01C-41B7-BD90-A4598C8530E1}" srcOrd="8" destOrd="0" parTransId="{588445CB-EAA7-49AE-BAD7-6F9D7C1556FE}" sibTransId="{00076023-9F4E-47FF-8B06-FA54CF9615E2}"/>
    <dgm:cxn modelId="{559EF454-E84F-4317-ADE0-64BA163DB79E}" type="presOf" srcId="{2153E77E-4F04-40FC-AA98-3AC759AC76A8}" destId="{00C6DC9A-3E3E-41FC-A79A-19CD65C7A65C}" srcOrd="0" destOrd="5" presId="urn:microsoft.com/office/officeart/2005/8/layout/hList1"/>
    <dgm:cxn modelId="{E90B5B99-A055-4E6F-BF6D-54D212539F45}" type="presOf" srcId="{9DDE5BCE-6979-45F6-A2E4-1F00E69E959D}" destId="{00C6DC9A-3E3E-41FC-A79A-19CD65C7A65C}" srcOrd="0" destOrd="9" presId="urn:microsoft.com/office/officeart/2005/8/layout/hList1"/>
    <dgm:cxn modelId="{8878A500-8EE5-4C5C-8977-7B77E6C06C7D}" srcId="{62C2BC8A-5E31-4D15-B384-FE2BE33B49E2}" destId="{92751D0D-808E-44A6-B636-63765448E6C8}" srcOrd="13" destOrd="0" parTransId="{3C81958E-612D-4BE4-8D90-C120024ABF7F}" sibTransId="{B769C533-AC94-407E-8589-9427F2E03AD7}"/>
    <dgm:cxn modelId="{BB351183-F8EF-4E8C-BE9E-E29398501F92}" srcId="{62C2BC8A-5E31-4D15-B384-FE2BE33B49E2}" destId="{D23B86B4-DBC9-4EDE-97AC-1279DD3E5DE1}" srcOrd="12" destOrd="0" parTransId="{24CA1121-1658-43DC-A5D1-3147E0CB1A0F}" sibTransId="{7ADFADE3-7246-44F4-9A33-04AC22A9577A}"/>
    <dgm:cxn modelId="{E82299FA-B40E-45EE-81F7-8A246DBB2D4F}" srcId="{62C2BC8A-5E31-4D15-B384-FE2BE33B49E2}" destId="{9781C7C6-352B-4B7C-BEB2-1CCC7390C777}" srcOrd="6" destOrd="0" parTransId="{8117A775-AF4F-4ED8-8F66-DFAA3A98A0E2}" sibTransId="{1C31C4DC-E137-45F7-8688-74B482551A5E}"/>
    <dgm:cxn modelId="{0EC414EC-F922-4AC9-8985-C1683371126A}" type="presOf" srcId="{D622A42F-299C-4156-B2C4-112EE22BAC00}" destId="{00C6DC9A-3E3E-41FC-A79A-19CD65C7A65C}" srcOrd="0" destOrd="1" presId="urn:microsoft.com/office/officeart/2005/8/layout/hList1"/>
    <dgm:cxn modelId="{8A4C23DA-5F59-48C7-8273-69B021C62168}" srcId="{6410AFC8-1AA6-4F56-88E3-CFC938A2626F}" destId="{E8078159-25E3-4431-B0DB-84D7268F0A20}" srcOrd="0" destOrd="0" parTransId="{911BF5A9-1196-4BC1-A3EE-B6B22440F9AA}" sibTransId="{48EFDA3E-4A24-4C23-B495-298D381B5FC9}"/>
    <dgm:cxn modelId="{7D7366F7-6253-4D04-8378-B1FE91D65DB3}" srcId="{6410AFC8-1AA6-4F56-88E3-CFC938A2626F}" destId="{32027670-FF5C-4E7F-90C6-E06D9F171E78}" srcOrd="6" destOrd="0" parTransId="{DE2B3119-D517-4DBB-B709-3DC9C77B508D}" sibTransId="{0799CCEA-8E18-4483-8EA0-152209363454}"/>
    <dgm:cxn modelId="{DCAB043E-0E2A-489D-A0B1-5C2D55ABAD6E}" srcId="{62C2BC8A-5E31-4D15-B384-FE2BE33B49E2}" destId="{6EC86FDD-20B2-4C99-9EE3-9D67F873C624}" srcOrd="0" destOrd="0" parTransId="{978D6682-9FB7-49D2-B1EA-4EB0B93B3E9A}" sibTransId="{2C56AC2A-3760-4C83-AB30-595C06D96E39}"/>
    <dgm:cxn modelId="{8C7542D7-4B0B-4C7B-8258-8EDEE3FC28AF}" type="presOf" srcId="{FD0131F9-856A-4EB2-82AF-80D3BC081786}" destId="{E5886CD8-D1F0-4BE4-98C5-567052D195ED}" srcOrd="0" destOrd="2" presId="urn:microsoft.com/office/officeart/2005/8/layout/hList1"/>
    <dgm:cxn modelId="{2A43F1E5-28E5-433A-91B0-8A7780F787C8}" type="presOf" srcId="{0F1FF87D-93DD-4ABD-A397-FB3A25FE08FB}" destId="{00C6DC9A-3E3E-41FC-A79A-19CD65C7A65C}" srcOrd="0" destOrd="2" presId="urn:microsoft.com/office/officeart/2005/8/layout/hList1"/>
    <dgm:cxn modelId="{EB018918-0415-41EA-8E18-407ECF08460B}" srcId="{62C2BC8A-5E31-4D15-B384-FE2BE33B49E2}" destId="{0F1FF87D-93DD-4ABD-A397-FB3A25FE08FB}" srcOrd="2" destOrd="0" parTransId="{0ADD57A9-C21F-487B-AC8A-376C16891604}" sibTransId="{8FD1C356-686B-46EA-A687-F533A9A7B651}"/>
    <dgm:cxn modelId="{33BEBD54-9E7D-4782-B1AB-6B1DE6750AD6}" type="presOf" srcId="{E8078159-25E3-4431-B0DB-84D7268F0A20}" destId="{E5886CD8-D1F0-4BE4-98C5-567052D195ED}" srcOrd="0" destOrd="0" presId="urn:microsoft.com/office/officeart/2005/8/layout/hList1"/>
    <dgm:cxn modelId="{720B2799-25DC-46FA-B57C-36ABAC864A76}" type="presOf" srcId="{D8BF7566-9398-4250-91E0-327A5A2E6C78}" destId="{00C6DC9A-3E3E-41FC-A79A-19CD65C7A65C}" srcOrd="0" destOrd="3" presId="urn:microsoft.com/office/officeart/2005/8/layout/hList1"/>
    <dgm:cxn modelId="{C621748D-EFE0-4123-AF4F-D1C877CC0E84}" type="presOf" srcId="{32528123-4EE4-4942-92F3-A976381135D8}" destId="{9CC5A8EB-9933-4F20-9B60-26F0A00EF97F}" srcOrd="0" destOrd="0" presId="urn:microsoft.com/office/officeart/2005/8/layout/hList1"/>
    <dgm:cxn modelId="{4CB0F2EB-7AA4-4E5B-8B67-327A7CBE8F8E}" type="presOf" srcId="{776112EA-4504-4884-80A2-F9355D591364}" destId="{00C6DC9A-3E3E-41FC-A79A-19CD65C7A65C}" srcOrd="0" destOrd="10" presId="urn:microsoft.com/office/officeart/2005/8/layout/hList1"/>
    <dgm:cxn modelId="{6EBDFBB5-1AC2-483A-870A-C74F2EBCD6A7}" srcId="{6410AFC8-1AA6-4F56-88E3-CFC938A2626F}" destId="{223F4D8D-CA40-4DDA-A383-B06702F73FA1}" srcOrd="8" destOrd="0" parTransId="{0A5E462A-E9B3-43E6-B877-464E8F5F9CDE}" sibTransId="{4F3857F4-3A78-40F8-8C6C-EAE336C04340}"/>
    <dgm:cxn modelId="{8BCC41CC-E96B-4F13-8EF2-68A4AAB58E20}" srcId="{62C2BC8A-5E31-4D15-B384-FE2BE33B49E2}" destId="{776112EA-4504-4884-80A2-F9355D591364}" srcOrd="10" destOrd="0" parTransId="{D902B7F9-B313-4A5B-957B-B654D4801650}" sibTransId="{C4D3C56F-7E3F-4F09-9915-8DA66BBBBC91}"/>
    <dgm:cxn modelId="{9BFDC41D-3ECF-4A06-AD4F-77F48D766122}" type="presOf" srcId="{4721D905-3950-4E40-9936-890867394E5F}" destId="{E5886CD8-D1F0-4BE4-98C5-567052D195ED}" srcOrd="0" destOrd="5" presId="urn:microsoft.com/office/officeart/2005/8/layout/hList1"/>
    <dgm:cxn modelId="{FF2CC08C-DE41-4744-9636-0B97272CDA67}" srcId="{6410AFC8-1AA6-4F56-88E3-CFC938A2626F}" destId="{D660F9CD-2E3D-44B3-A5EF-86EE9BF633B0}" srcOrd="3" destOrd="0" parTransId="{AB98526C-9E61-4D84-A771-E947CCB33FEC}" sibTransId="{4C67AF39-0C00-4FA4-B579-C6C4AFCB282A}"/>
    <dgm:cxn modelId="{6E18B352-B6C5-4C89-88B0-DCA5F22840BC}" type="presOf" srcId="{32027670-FF5C-4E7F-90C6-E06D9F171E78}" destId="{E5886CD8-D1F0-4BE4-98C5-567052D195ED}" srcOrd="0" destOrd="6" presId="urn:microsoft.com/office/officeart/2005/8/layout/hList1"/>
    <dgm:cxn modelId="{7AB68AB3-4F8F-49FB-A4B7-CA84BE87E83E}" type="presOf" srcId="{E1D34C0C-270D-47EE-9FEE-3D93F74148C6}" destId="{00C6DC9A-3E3E-41FC-A79A-19CD65C7A65C}" srcOrd="0" destOrd="11" presId="urn:microsoft.com/office/officeart/2005/8/layout/hList1"/>
    <dgm:cxn modelId="{6475003D-4BC6-4297-8647-FC45DB640F72}" type="presOf" srcId="{D660F9CD-2E3D-44B3-A5EF-86EE9BF633B0}" destId="{E5886CD8-D1F0-4BE4-98C5-567052D195ED}" srcOrd="0" destOrd="3" presId="urn:microsoft.com/office/officeart/2005/8/layout/hList1"/>
    <dgm:cxn modelId="{EFC86D39-0AFD-4343-9353-5E51680DC621}" type="presOf" srcId="{1DC1BBEC-EEB5-4DBB-A9BB-06D62158F8C9}" destId="{E5886CD8-D1F0-4BE4-98C5-567052D195ED}" srcOrd="0" destOrd="4" presId="urn:microsoft.com/office/officeart/2005/8/layout/hList1"/>
    <dgm:cxn modelId="{8814AEE2-36AB-41AC-8ECA-332CCD4AC632}" srcId="{62C2BC8A-5E31-4D15-B384-FE2BE33B49E2}" destId="{D8BF7566-9398-4250-91E0-327A5A2E6C78}" srcOrd="3" destOrd="0" parTransId="{83D0F056-4D19-46F8-B421-A9D4A96A6066}" sibTransId="{31258252-BCFD-4C21-99BF-77DB4C5AD854}"/>
    <dgm:cxn modelId="{ED6F8769-51CE-40A5-9A07-52E50F0BAC90}" srcId="{6410AFC8-1AA6-4F56-88E3-CFC938A2626F}" destId="{6A1AB383-1FC0-4D22-B9AF-A8082795CC5D}" srcOrd="1" destOrd="0" parTransId="{F8B0D17D-04C6-41E4-9552-9F1867C062D8}" sibTransId="{B9B4593B-5FCC-4271-ADAE-CDB7EE7346C1}"/>
    <dgm:cxn modelId="{E326191A-BD81-4840-B22B-23B92B4102B0}" srcId="{62C2BC8A-5E31-4D15-B384-FE2BE33B49E2}" destId="{D622A42F-299C-4156-B2C4-112EE22BAC00}" srcOrd="1" destOrd="0" parTransId="{CA857351-07DE-4AFA-A2EC-C556F2B06F09}" sibTransId="{3A4782C2-3AFA-43B9-8A82-ED1053763D92}"/>
    <dgm:cxn modelId="{E8B44EE3-48BA-4424-B970-1AB66392F8B7}" srcId="{6410AFC8-1AA6-4F56-88E3-CFC938A2626F}" destId="{4721D905-3950-4E40-9936-890867394E5F}" srcOrd="5" destOrd="0" parTransId="{3445C286-CA1A-4AAB-8844-6A9849656F11}" sibTransId="{F8F86653-6396-424A-A405-7867470CDD58}"/>
    <dgm:cxn modelId="{5F4EB313-FDA5-4DFB-8038-49F00B3F9470}" srcId="{32528123-4EE4-4942-92F3-A976381135D8}" destId="{62C2BC8A-5E31-4D15-B384-FE2BE33B49E2}" srcOrd="0" destOrd="0" parTransId="{9243B259-200D-4531-B65A-982A1DF0B826}" sibTransId="{E0D7F72B-1144-46F9-8DAE-B220314BAA5B}"/>
    <dgm:cxn modelId="{5A62E178-FE78-44FB-83AC-CBD56F3E7612}" type="presOf" srcId="{001E280F-F27D-4689-A05D-DD009057097C}" destId="{00C6DC9A-3E3E-41FC-A79A-19CD65C7A65C}" srcOrd="0" destOrd="4" presId="urn:microsoft.com/office/officeart/2005/8/layout/hList1"/>
    <dgm:cxn modelId="{AD7CB758-2364-4176-B3E2-59CA082C5215}" srcId="{62C2BC8A-5E31-4D15-B384-FE2BE33B49E2}" destId="{2153E77E-4F04-40FC-AA98-3AC759AC76A8}" srcOrd="5" destOrd="0" parTransId="{48060C6D-2A1A-4702-8E3D-3F690F24058C}" sibTransId="{F05A9DA4-2551-424C-AD28-99467CDBB889}"/>
    <dgm:cxn modelId="{DA7F9B61-6CB2-4959-B0C8-9B168D805866}" type="presOf" srcId="{6410AFC8-1AA6-4F56-88E3-CFC938A2626F}" destId="{455A03F4-AC5D-4DB9-AAEB-7CB555B5192A}" srcOrd="0" destOrd="0" presId="urn:microsoft.com/office/officeart/2005/8/layout/hList1"/>
    <dgm:cxn modelId="{1D0A23F0-C1A9-46AE-AB03-31B46E4EE3C0}" srcId="{6410AFC8-1AA6-4F56-88E3-CFC938A2626F}" destId="{A70596A1-A0BD-48C0-A328-7E6514D6BBB4}" srcOrd="7" destOrd="0" parTransId="{B83EF798-6336-487A-8BBB-E2058957549D}" sibTransId="{D31EC310-E53B-4582-95E3-70536A168D7B}"/>
    <dgm:cxn modelId="{8937D0B3-2EDF-4C10-86BB-9401779F6966}" srcId="{6410AFC8-1AA6-4F56-88E3-CFC938A2626F}" destId="{1DC1BBEC-EEB5-4DBB-A9BB-06D62158F8C9}" srcOrd="4" destOrd="0" parTransId="{BE9635A7-7204-416B-BA63-8D6C80935DE1}" sibTransId="{79275B34-5351-45D8-BAAD-3E4C659CBCB5}"/>
    <dgm:cxn modelId="{A66C094F-B92F-4E2B-9BDF-598B53C913B3}" srcId="{62C2BC8A-5E31-4D15-B384-FE2BE33B49E2}" destId="{9DDE5BCE-6979-45F6-A2E4-1F00E69E959D}" srcOrd="9" destOrd="0" parTransId="{FB487BC2-39C1-419D-A276-6A98E90F849D}" sibTransId="{0EB62AA5-23B1-4E16-A5B6-78CEB320B81A}"/>
    <dgm:cxn modelId="{07DA6765-6E21-4A02-A982-2A808AC20F91}" type="presOf" srcId="{223F4D8D-CA40-4DDA-A383-B06702F73FA1}" destId="{E5886CD8-D1F0-4BE4-98C5-567052D195ED}" srcOrd="0" destOrd="8" presId="urn:microsoft.com/office/officeart/2005/8/layout/hList1"/>
    <dgm:cxn modelId="{8F56600B-0ADE-4764-8BB1-1BE8800A9EF3}" type="presOf" srcId="{92751D0D-808E-44A6-B636-63765448E6C8}" destId="{00C6DC9A-3E3E-41FC-A79A-19CD65C7A65C}" srcOrd="0" destOrd="13" presId="urn:microsoft.com/office/officeart/2005/8/layout/hList1"/>
    <dgm:cxn modelId="{F86317DA-5EB7-4948-827C-6F1B09244D92}" type="presOf" srcId="{D23B86B4-DBC9-4EDE-97AC-1279DD3E5DE1}" destId="{00C6DC9A-3E3E-41FC-A79A-19CD65C7A65C}" srcOrd="0" destOrd="12" presId="urn:microsoft.com/office/officeart/2005/8/layout/hList1"/>
    <dgm:cxn modelId="{3EEFD3E9-2263-47CB-99C2-554190FBE15F}" type="presOf" srcId="{6EC86FDD-20B2-4C99-9EE3-9D67F873C624}" destId="{00C6DC9A-3E3E-41FC-A79A-19CD65C7A65C}" srcOrd="0" destOrd="0" presId="urn:microsoft.com/office/officeart/2005/8/layout/hList1"/>
    <dgm:cxn modelId="{68373E8D-803A-4EE5-A460-C27719AAEBF3}" type="presOf" srcId="{0FE6FFA1-A01C-41B7-BD90-A4598C8530E1}" destId="{00C6DC9A-3E3E-41FC-A79A-19CD65C7A65C}" srcOrd="0" destOrd="8" presId="urn:microsoft.com/office/officeart/2005/8/layout/hList1"/>
    <dgm:cxn modelId="{E675B6C6-4073-4886-A344-592ED3F3E47C}" type="presOf" srcId="{62C2BC8A-5E31-4D15-B384-FE2BE33B49E2}" destId="{AC5C63A3-FF05-49CD-8917-FD3F196C1190}" srcOrd="0" destOrd="0" presId="urn:microsoft.com/office/officeart/2005/8/layout/hList1"/>
    <dgm:cxn modelId="{4E2A7D75-B9F4-47B6-9FBA-3E21142302F6}" srcId="{62C2BC8A-5E31-4D15-B384-FE2BE33B49E2}" destId="{001E280F-F27D-4689-A05D-DD009057097C}" srcOrd="4" destOrd="0" parTransId="{B4DB9190-0582-4DCA-81F5-527A7A407FA1}" sibTransId="{2BA3BA4F-DC2F-46A1-BC3E-5169EB45EB8A}"/>
    <dgm:cxn modelId="{5B9F44BA-F3CA-4330-B602-0F36D7322350}" type="presOf" srcId="{9DE3F921-5109-4F93-88F1-3C4562E83CA0}" destId="{00C6DC9A-3E3E-41FC-A79A-19CD65C7A65C}" srcOrd="0" destOrd="7" presId="urn:microsoft.com/office/officeart/2005/8/layout/hList1"/>
    <dgm:cxn modelId="{E0534C60-76E1-4D97-9767-B937D20F73A8}" type="presOf" srcId="{9781C7C6-352B-4B7C-BEB2-1CCC7390C777}" destId="{00C6DC9A-3E3E-41FC-A79A-19CD65C7A65C}" srcOrd="0" destOrd="6" presId="urn:microsoft.com/office/officeart/2005/8/layout/hList1"/>
    <dgm:cxn modelId="{EABF11F0-45BF-4AC5-B5A0-FD31945E4AF0}" type="presOf" srcId="{A70596A1-A0BD-48C0-A328-7E6514D6BBB4}" destId="{E5886CD8-D1F0-4BE4-98C5-567052D195ED}" srcOrd="0" destOrd="7" presId="urn:microsoft.com/office/officeart/2005/8/layout/hList1"/>
    <dgm:cxn modelId="{5E146742-1DE5-4A67-B853-8998218F7C65}" srcId="{6410AFC8-1AA6-4F56-88E3-CFC938A2626F}" destId="{FD0131F9-856A-4EB2-82AF-80D3BC081786}" srcOrd="2" destOrd="0" parTransId="{559CD491-23C0-42DE-87A8-62DF2C2EBA79}" sibTransId="{8F5E9079-6B17-46CC-B265-E57408747D2B}"/>
    <dgm:cxn modelId="{DAE0D4A4-4D42-431A-ACB3-791BE9104AC9}" type="presParOf" srcId="{9CC5A8EB-9933-4F20-9B60-26F0A00EF97F}" destId="{145CB36D-E38C-4A03-BD40-5FFF1D1B3E8E}" srcOrd="0" destOrd="0" presId="urn:microsoft.com/office/officeart/2005/8/layout/hList1"/>
    <dgm:cxn modelId="{818D2F82-131E-4D12-A433-580C16438932}" type="presParOf" srcId="{145CB36D-E38C-4A03-BD40-5FFF1D1B3E8E}" destId="{AC5C63A3-FF05-49CD-8917-FD3F196C1190}" srcOrd="0" destOrd="0" presId="urn:microsoft.com/office/officeart/2005/8/layout/hList1"/>
    <dgm:cxn modelId="{483CBAFB-A208-4351-B608-491635866DD5}" type="presParOf" srcId="{145CB36D-E38C-4A03-BD40-5FFF1D1B3E8E}" destId="{00C6DC9A-3E3E-41FC-A79A-19CD65C7A65C}" srcOrd="1" destOrd="0" presId="urn:microsoft.com/office/officeart/2005/8/layout/hList1"/>
    <dgm:cxn modelId="{240513D2-0A98-426F-AF65-9C82763BE362}" type="presParOf" srcId="{9CC5A8EB-9933-4F20-9B60-26F0A00EF97F}" destId="{653CD256-2657-4DC8-A445-EFD25897F6EE}" srcOrd="1" destOrd="0" presId="urn:microsoft.com/office/officeart/2005/8/layout/hList1"/>
    <dgm:cxn modelId="{ACB6B7D0-8BC7-42B9-BB24-941E74394CEA}" type="presParOf" srcId="{9CC5A8EB-9933-4F20-9B60-26F0A00EF97F}" destId="{43F207C0-A80B-446E-BA14-56C047D57B0F}" srcOrd="2" destOrd="0" presId="urn:microsoft.com/office/officeart/2005/8/layout/hList1"/>
    <dgm:cxn modelId="{6DFF173C-3BCB-4A4C-9F43-119DE5FEEF5F}" type="presParOf" srcId="{43F207C0-A80B-446E-BA14-56C047D57B0F}" destId="{455A03F4-AC5D-4DB9-AAEB-7CB555B5192A}" srcOrd="0" destOrd="0" presId="urn:microsoft.com/office/officeart/2005/8/layout/hList1"/>
    <dgm:cxn modelId="{F1D29213-F600-459D-A079-4E31C8B17EC6}" type="presParOf" srcId="{43F207C0-A80B-446E-BA14-56C047D57B0F}" destId="{E5886CD8-D1F0-4BE4-98C5-567052D195E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2528123-4EE4-4942-92F3-A976381135D8}" type="doc">
      <dgm:prSet loTypeId="urn:microsoft.com/office/officeart/2005/8/layout/hList1" loCatId="list" qsTypeId="urn:microsoft.com/office/officeart/2005/8/quickstyle/3d1" qsCatId="3D" csTypeId="urn:microsoft.com/office/officeart/2005/8/colors/accent1_4" csCatId="accent1" phldr="1"/>
      <dgm:spPr/>
      <dgm:t>
        <a:bodyPr/>
        <a:lstStyle/>
        <a:p>
          <a:endParaRPr lang="en-US"/>
        </a:p>
      </dgm:t>
    </dgm:pt>
    <dgm:pt modelId="{62C2BC8A-5E31-4D15-B384-FE2BE33B49E2}">
      <dgm:prSet phldrT="[Text]" custT="1"/>
      <dgm:spPr>
        <a:gradFill rotWithShape="0">
          <a:gsLst>
            <a:gs pos="0">
              <a:srgbClr val="9BB8DC"/>
            </a:gs>
            <a:gs pos="50000">
              <a:srgbClr val="89AEDA"/>
            </a:gs>
            <a:gs pos="100000">
              <a:srgbClr val="749AC6"/>
            </a:gs>
          </a:gsLst>
        </a:gradFill>
      </dgm:spPr>
      <dgm:t>
        <a:bodyPr/>
        <a:lstStyle/>
        <a:p>
          <a:r>
            <a:rPr lang="en-US" sz="1600" dirty="0" smtClean="0"/>
            <a:t>Production CAB</a:t>
          </a:r>
          <a:endParaRPr lang="en-US" sz="1600" dirty="0"/>
        </a:p>
      </dgm:t>
    </dgm:pt>
    <dgm:pt modelId="{9243B259-200D-4531-B65A-982A1DF0B826}" type="parTrans" cxnId="{5F4EB313-FDA5-4DFB-8038-49F00B3F9470}">
      <dgm:prSet/>
      <dgm:spPr/>
      <dgm:t>
        <a:bodyPr/>
        <a:lstStyle/>
        <a:p>
          <a:endParaRPr lang="en-US" sz="2400"/>
        </a:p>
      </dgm:t>
    </dgm:pt>
    <dgm:pt modelId="{E0D7F72B-1144-46F9-8DAE-B220314BAA5B}" type="sibTrans" cxnId="{5F4EB313-FDA5-4DFB-8038-49F00B3F9470}">
      <dgm:prSet/>
      <dgm:spPr/>
      <dgm:t>
        <a:bodyPr/>
        <a:lstStyle/>
        <a:p>
          <a:endParaRPr lang="en-US" sz="2400"/>
        </a:p>
      </dgm:t>
    </dgm:pt>
    <dgm:pt modelId="{66B23B78-9A81-4551-B36D-05BFFB977C0C}">
      <dgm:prSet phldrT="[Text]" custT="1"/>
      <dgm:spPr>
        <a:solidFill>
          <a:srgbClr val="D3E0F1">
            <a:alpha val="90000"/>
          </a:srgbClr>
        </a:solidFill>
      </dgm:spPr>
      <dgm:t>
        <a:bodyPr/>
        <a:lstStyle/>
        <a:p>
          <a:r>
            <a:rPr lang="en-US" sz="1600" dirty="0" smtClean="0"/>
            <a:t>Upcoming Supplier Quality Activities</a:t>
          </a:r>
          <a:endParaRPr lang="en-US" sz="1600" dirty="0"/>
        </a:p>
      </dgm:t>
    </dgm:pt>
    <dgm:pt modelId="{C5E166E2-C097-485B-9C39-27C419A5208F}" type="parTrans" cxnId="{46BA98F7-9618-420F-9DE1-AF5EEBC7C9D5}">
      <dgm:prSet/>
      <dgm:spPr/>
      <dgm:t>
        <a:bodyPr/>
        <a:lstStyle/>
        <a:p>
          <a:endParaRPr lang="en-US" sz="2400"/>
        </a:p>
      </dgm:t>
    </dgm:pt>
    <dgm:pt modelId="{B10F8FF1-9649-4181-8183-5A3E59C3AD40}" type="sibTrans" cxnId="{46BA98F7-9618-420F-9DE1-AF5EEBC7C9D5}">
      <dgm:prSet/>
      <dgm:spPr/>
      <dgm:t>
        <a:bodyPr/>
        <a:lstStyle/>
        <a:p>
          <a:endParaRPr lang="en-US" sz="2400"/>
        </a:p>
      </dgm:t>
    </dgm:pt>
    <dgm:pt modelId="{9F08A953-41D2-47A2-A290-A14EEE453C52}">
      <dgm:prSet phldrT="[Text]" custT="1"/>
      <dgm:spPr>
        <a:solidFill>
          <a:srgbClr val="D3E0F1">
            <a:alpha val="90000"/>
          </a:srgbClr>
        </a:solidFill>
      </dgm:spPr>
      <dgm:t>
        <a:bodyPr/>
        <a:lstStyle/>
        <a:p>
          <a:r>
            <a:rPr lang="en-US" sz="1600" dirty="0" smtClean="0"/>
            <a:t>Manufacturing Operations Status</a:t>
          </a:r>
          <a:endParaRPr lang="en-US" sz="1600" dirty="0"/>
        </a:p>
      </dgm:t>
    </dgm:pt>
    <dgm:pt modelId="{3C2BA80F-057B-409B-9EAC-EF4697C334E8}" type="parTrans" cxnId="{B58F514C-28A7-4B29-A743-592150109437}">
      <dgm:prSet/>
      <dgm:spPr/>
      <dgm:t>
        <a:bodyPr/>
        <a:lstStyle/>
        <a:p>
          <a:endParaRPr lang="en-US" sz="2400"/>
        </a:p>
      </dgm:t>
    </dgm:pt>
    <dgm:pt modelId="{F3959769-2F46-4EA3-829E-818E4239E7EA}" type="sibTrans" cxnId="{B58F514C-28A7-4B29-A743-592150109437}">
      <dgm:prSet/>
      <dgm:spPr/>
      <dgm:t>
        <a:bodyPr/>
        <a:lstStyle/>
        <a:p>
          <a:endParaRPr lang="en-US" sz="2400"/>
        </a:p>
      </dgm:t>
    </dgm:pt>
    <dgm:pt modelId="{6410AFC8-1AA6-4F56-88E3-CFC938A2626F}">
      <dgm:prSet phldrT="[Text]" custT="1"/>
      <dgm:spPr>
        <a:solidFill>
          <a:schemeClr val="accent1">
            <a:lumMod val="50000"/>
          </a:schemeClr>
        </a:solidFill>
      </dgm:spPr>
      <dgm:t>
        <a:bodyPr/>
        <a:lstStyle/>
        <a:p>
          <a:r>
            <a:rPr lang="en-US" sz="1600" dirty="0" smtClean="0"/>
            <a:t>Senior CAB</a:t>
          </a:r>
          <a:endParaRPr lang="en-US" sz="1600" dirty="0"/>
        </a:p>
      </dgm:t>
    </dgm:pt>
    <dgm:pt modelId="{C108F09D-A97E-4793-A1CC-4ABB83700E04}" type="parTrans" cxnId="{C7299378-122D-4B89-A2AC-A8F3763593CB}">
      <dgm:prSet/>
      <dgm:spPr/>
      <dgm:t>
        <a:bodyPr/>
        <a:lstStyle/>
        <a:p>
          <a:endParaRPr lang="en-US" sz="2400"/>
        </a:p>
      </dgm:t>
    </dgm:pt>
    <dgm:pt modelId="{1E7CBD94-3460-4505-931C-A8FF1D8EC34D}" type="sibTrans" cxnId="{C7299378-122D-4B89-A2AC-A8F3763593CB}">
      <dgm:prSet/>
      <dgm:spPr/>
      <dgm:t>
        <a:bodyPr/>
        <a:lstStyle/>
        <a:p>
          <a:endParaRPr lang="en-US" sz="2400"/>
        </a:p>
      </dgm:t>
    </dgm:pt>
    <dgm:pt modelId="{E8078159-25E3-4431-B0DB-84D7268F0A20}">
      <dgm:prSet phldrT="[Text]" custT="1"/>
      <dgm:spPr>
        <a:solidFill>
          <a:srgbClr val="D3E0F1">
            <a:alpha val="90000"/>
          </a:srgbClr>
        </a:solidFill>
      </dgm:spPr>
      <dgm:t>
        <a:bodyPr/>
        <a:lstStyle/>
        <a:p>
          <a:r>
            <a:rPr lang="en-US" sz="1600" dirty="0" smtClean="0"/>
            <a:t>Suspect Product Notifications (SPNs)</a:t>
          </a:r>
          <a:endParaRPr lang="en-US" sz="1600" dirty="0"/>
        </a:p>
      </dgm:t>
    </dgm:pt>
    <dgm:pt modelId="{911BF5A9-1196-4BC1-A3EE-B6B22440F9AA}" type="parTrans" cxnId="{8A4C23DA-5F59-48C7-8273-69B021C62168}">
      <dgm:prSet/>
      <dgm:spPr/>
      <dgm:t>
        <a:bodyPr/>
        <a:lstStyle/>
        <a:p>
          <a:endParaRPr lang="en-US" sz="2400"/>
        </a:p>
      </dgm:t>
    </dgm:pt>
    <dgm:pt modelId="{48EFDA3E-4A24-4C23-B495-298D381B5FC9}" type="sibTrans" cxnId="{8A4C23DA-5F59-48C7-8273-69B021C62168}">
      <dgm:prSet/>
      <dgm:spPr/>
      <dgm:t>
        <a:bodyPr/>
        <a:lstStyle/>
        <a:p>
          <a:endParaRPr lang="en-US" sz="2400"/>
        </a:p>
      </dgm:t>
    </dgm:pt>
    <dgm:pt modelId="{AFACEE76-4989-4C49-9E81-7B2EB21CEE31}">
      <dgm:prSet phldrT="[Text]" custT="1"/>
      <dgm:spPr>
        <a:gradFill rotWithShape="0">
          <a:gsLst>
            <a:gs pos="0">
              <a:srgbClr val="5D81A8"/>
            </a:gs>
            <a:gs pos="50000">
              <a:srgbClr val="3C71A1"/>
            </a:gs>
            <a:gs pos="100000">
              <a:srgbClr val="306492"/>
            </a:gs>
          </a:gsLst>
        </a:gradFill>
      </dgm:spPr>
      <dgm:t>
        <a:bodyPr/>
        <a:lstStyle/>
        <a:p>
          <a:r>
            <a:rPr lang="en-US" sz="1600" dirty="0" smtClean="0"/>
            <a:t>Leadership CAB</a:t>
          </a:r>
          <a:endParaRPr lang="en-US" sz="1600" dirty="0"/>
        </a:p>
      </dgm:t>
    </dgm:pt>
    <dgm:pt modelId="{968185B9-3B83-4C5A-9B71-BEAF9B5B1119}" type="sibTrans" cxnId="{F0DFAEB1-0ADE-4E42-9812-10FF4165EB92}">
      <dgm:prSet/>
      <dgm:spPr/>
      <dgm:t>
        <a:bodyPr/>
        <a:lstStyle/>
        <a:p>
          <a:endParaRPr lang="en-US" sz="2400"/>
        </a:p>
      </dgm:t>
    </dgm:pt>
    <dgm:pt modelId="{FCB999C9-E2BF-40A3-90F6-4625B6A3B0A3}" type="parTrans" cxnId="{F0DFAEB1-0ADE-4E42-9812-10FF4165EB92}">
      <dgm:prSet/>
      <dgm:spPr/>
      <dgm:t>
        <a:bodyPr/>
        <a:lstStyle/>
        <a:p>
          <a:endParaRPr lang="en-US" sz="2400"/>
        </a:p>
      </dgm:t>
    </dgm:pt>
    <dgm:pt modelId="{D622A42F-299C-4156-B2C4-112EE22BAC00}">
      <dgm:prSet phldrT="[Text]" custT="1"/>
      <dgm:spPr>
        <a:solidFill>
          <a:srgbClr val="D3E0F1">
            <a:alpha val="90000"/>
          </a:srgbClr>
        </a:solidFill>
      </dgm:spPr>
      <dgm:t>
        <a:bodyPr/>
        <a:lstStyle/>
        <a:p>
          <a:r>
            <a:rPr lang="en-US" sz="1600" dirty="0" smtClean="0"/>
            <a:t>Shop Floor Rejects (SFRs)</a:t>
          </a:r>
          <a:endParaRPr lang="en-US" sz="1600" dirty="0"/>
        </a:p>
      </dgm:t>
    </dgm:pt>
    <dgm:pt modelId="{3A4782C2-3AFA-43B9-8A82-ED1053763D92}" type="sibTrans" cxnId="{E326191A-BD81-4840-B22B-23B92B4102B0}">
      <dgm:prSet/>
      <dgm:spPr/>
      <dgm:t>
        <a:bodyPr/>
        <a:lstStyle/>
        <a:p>
          <a:endParaRPr lang="en-US" sz="2400"/>
        </a:p>
      </dgm:t>
    </dgm:pt>
    <dgm:pt modelId="{CA857351-07DE-4AFA-A2EC-C556F2B06F09}" type="parTrans" cxnId="{E326191A-BD81-4840-B22B-23B92B4102B0}">
      <dgm:prSet/>
      <dgm:spPr/>
      <dgm:t>
        <a:bodyPr/>
        <a:lstStyle/>
        <a:p>
          <a:endParaRPr lang="en-US" sz="2400"/>
        </a:p>
      </dgm:t>
    </dgm:pt>
    <dgm:pt modelId="{69DB4ABB-5A21-4387-A9A9-B223179C28CA}">
      <dgm:prSet custT="1"/>
      <dgm:spPr>
        <a:solidFill>
          <a:srgbClr val="D3E0F1">
            <a:alpha val="90000"/>
          </a:srgbClr>
        </a:solidFill>
      </dgm:spPr>
      <dgm:t>
        <a:bodyPr/>
        <a:lstStyle/>
        <a:p>
          <a:r>
            <a:rPr lang="en-US" sz="1600" dirty="0" smtClean="0"/>
            <a:t>Receiving Inspection Failures</a:t>
          </a:r>
          <a:endParaRPr lang="en-US" sz="1600" dirty="0"/>
        </a:p>
      </dgm:t>
    </dgm:pt>
    <dgm:pt modelId="{6DAC93D0-B533-43A8-8AF2-A3CA1626AF0D}" type="parTrans" cxnId="{81194EF6-2972-4B2E-951E-E34B3769917F}">
      <dgm:prSet/>
      <dgm:spPr/>
      <dgm:t>
        <a:bodyPr/>
        <a:lstStyle/>
        <a:p>
          <a:endParaRPr lang="en-US" sz="2400"/>
        </a:p>
      </dgm:t>
    </dgm:pt>
    <dgm:pt modelId="{710099D7-232F-4908-8A64-938AB6C315AD}" type="sibTrans" cxnId="{81194EF6-2972-4B2E-951E-E34B3769917F}">
      <dgm:prSet/>
      <dgm:spPr/>
      <dgm:t>
        <a:bodyPr/>
        <a:lstStyle/>
        <a:p>
          <a:endParaRPr lang="en-US" sz="2400"/>
        </a:p>
      </dgm:t>
    </dgm:pt>
    <dgm:pt modelId="{0DD82331-AA58-4D49-86EE-EDB94D57A040}">
      <dgm:prSet custT="1"/>
      <dgm:spPr>
        <a:solidFill>
          <a:srgbClr val="D3E0F1">
            <a:alpha val="90000"/>
          </a:srgbClr>
        </a:solidFill>
      </dgm:spPr>
      <dgm:t>
        <a:bodyPr/>
        <a:lstStyle/>
        <a:p>
          <a:r>
            <a:rPr lang="en-US" sz="1600" dirty="0" smtClean="0"/>
            <a:t>SCARs over 30 days/ SCAR trending</a:t>
          </a:r>
          <a:endParaRPr lang="en-US" sz="1600" dirty="0"/>
        </a:p>
      </dgm:t>
    </dgm:pt>
    <dgm:pt modelId="{A54BD6E0-CB57-497B-8F7E-7DA285F839DE}" type="parTrans" cxnId="{84709045-164B-48D5-A383-435554C398CD}">
      <dgm:prSet/>
      <dgm:spPr/>
      <dgm:t>
        <a:bodyPr/>
        <a:lstStyle/>
        <a:p>
          <a:endParaRPr lang="en-US" sz="2400"/>
        </a:p>
      </dgm:t>
    </dgm:pt>
    <dgm:pt modelId="{7EEC32D5-86E8-4BB6-BDDE-9132DFEC8449}" type="sibTrans" cxnId="{84709045-164B-48D5-A383-435554C398CD}">
      <dgm:prSet/>
      <dgm:spPr/>
      <dgm:t>
        <a:bodyPr/>
        <a:lstStyle/>
        <a:p>
          <a:endParaRPr lang="en-US" sz="2400"/>
        </a:p>
      </dgm:t>
    </dgm:pt>
    <dgm:pt modelId="{64181B61-2A85-4E60-9BE8-EED34250B64E}">
      <dgm:prSet custT="1"/>
      <dgm:spPr>
        <a:solidFill>
          <a:srgbClr val="D3E0F1">
            <a:alpha val="90000"/>
          </a:srgbClr>
        </a:solidFill>
      </dgm:spPr>
      <dgm:t>
        <a:bodyPr/>
        <a:lstStyle/>
        <a:p>
          <a:r>
            <a:rPr lang="en-US" sz="1600" dirty="0" smtClean="0"/>
            <a:t>Action items</a:t>
          </a:r>
          <a:endParaRPr lang="en-US" sz="1600" dirty="0"/>
        </a:p>
      </dgm:t>
    </dgm:pt>
    <dgm:pt modelId="{F2B5499F-5A75-4D9C-912B-C891318C27F8}" type="parTrans" cxnId="{5418F4DF-41EA-4DAB-B9BC-7D792FF09681}">
      <dgm:prSet/>
      <dgm:spPr/>
      <dgm:t>
        <a:bodyPr/>
        <a:lstStyle/>
        <a:p>
          <a:endParaRPr lang="en-US" sz="2400"/>
        </a:p>
      </dgm:t>
    </dgm:pt>
    <dgm:pt modelId="{ABC931CC-D19F-413B-9F08-62FE8183BE64}" type="sibTrans" cxnId="{5418F4DF-41EA-4DAB-B9BC-7D792FF09681}">
      <dgm:prSet/>
      <dgm:spPr/>
      <dgm:t>
        <a:bodyPr/>
        <a:lstStyle/>
        <a:p>
          <a:endParaRPr lang="en-US" sz="2400"/>
        </a:p>
      </dgm:t>
    </dgm:pt>
    <dgm:pt modelId="{AD0124AB-70F4-4CA7-9E9C-1A73D309A981}">
      <dgm:prSet custT="1"/>
      <dgm:spPr>
        <a:solidFill>
          <a:srgbClr val="D3E0F1">
            <a:alpha val="90000"/>
          </a:srgbClr>
        </a:solidFill>
      </dgm:spPr>
      <dgm:t>
        <a:bodyPr/>
        <a:lstStyle/>
        <a:p>
          <a:r>
            <a:rPr lang="en-US" sz="1600" dirty="0" smtClean="0"/>
            <a:t>Stock Purges</a:t>
          </a:r>
          <a:endParaRPr lang="en-US" sz="1600" dirty="0"/>
        </a:p>
      </dgm:t>
    </dgm:pt>
    <dgm:pt modelId="{72D4E1A9-8A87-4191-B52B-0C98E2538C44}" type="parTrans" cxnId="{A5C7F01B-7BA7-43C9-B039-4FF87E9EF64E}">
      <dgm:prSet/>
      <dgm:spPr/>
      <dgm:t>
        <a:bodyPr/>
        <a:lstStyle/>
        <a:p>
          <a:endParaRPr lang="en-US" sz="2400"/>
        </a:p>
      </dgm:t>
    </dgm:pt>
    <dgm:pt modelId="{6485AC20-7C8C-4FEA-87EA-A3730B2D065C}" type="sibTrans" cxnId="{A5C7F01B-7BA7-43C9-B039-4FF87E9EF64E}">
      <dgm:prSet/>
      <dgm:spPr/>
      <dgm:t>
        <a:bodyPr/>
        <a:lstStyle/>
        <a:p>
          <a:endParaRPr lang="en-US" sz="2400"/>
        </a:p>
      </dgm:t>
    </dgm:pt>
    <dgm:pt modelId="{DBCEDC0A-6904-49FA-86EE-E0717EF29707}">
      <dgm:prSet custT="1"/>
      <dgm:spPr>
        <a:solidFill>
          <a:srgbClr val="D3E0F1">
            <a:alpha val="90000"/>
          </a:srgbClr>
        </a:solidFill>
      </dgm:spPr>
      <dgm:t>
        <a:bodyPr/>
        <a:lstStyle/>
        <a:p>
          <a:r>
            <a:rPr lang="en-US" sz="1600" dirty="0" smtClean="0"/>
            <a:t>Corrective Action Plans (CAPs)</a:t>
          </a:r>
          <a:endParaRPr lang="en-US" sz="1600" dirty="0"/>
        </a:p>
      </dgm:t>
    </dgm:pt>
    <dgm:pt modelId="{3FF06EDA-2CF1-4976-92A2-4B7B46B999F6}" type="parTrans" cxnId="{C52A0240-E765-4CC0-8934-2731FA0C2ED7}">
      <dgm:prSet/>
      <dgm:spPr/>
      <dgm:t>
        <a:bodyPr/>
        <a:lstStyle/>
        <a:p>
          <a:endParaRPr lang="en-US" sz="2400"/>
        </a:p>
      </dgm:t>
    </dgm:pt>
    <dgm:pt modelId="{00F40580-5491-4AD5-BED4-FF9118D75DAA}" type="sibTrans" cxnId="{C52A0240-E765-4CC0-8934-2731FA0C2ED7}">
      <dgm:prSet/>
      <dgm:spPr/>
      <dgm:t>
        <a:bodyPr/>
        <a:lstStyle/>
        <a:p>
          <a:endParaRPr lang="en-US" sz="2400"/>
        </a:p>
      </dgm:t>
    </dgm:pt>
    <dgm:pt modelId="{7EE95A72-FF12-4B17-B662-E7E4F755CEC6}">
      <dgm:prSet custT="1"/>
      <dgm:spPr>
        <a:solidFill>
          <a:srgbClr val="D3E0F1">
            <a:alpha val="90000"/>
          </a:srgbClr>
        </a:solidFill>
      </dgm:spPr>
      <dgm:t>
        <a:bodyPr/>
        <a:lstStyle/>
        <a:p>
          <a:r>
            <a:rPr lang="en-US" sz="1600" smtClean="0"/>
            <a:t>Test Failure Trends</a:t>
          </a:r>
          <a:endParaRPr lang="en-US" sz="1600" dirty="0"/>
        </a:p>
      </dgm:t>
    </dgm:pt>
    <dgm:pt modelId="{E6526FC4-A2AA-4289-B1E1-DFB8EB2DFDDC}" type="parTrans" cxnId="{4F1708B2-1792-4BCB-85FF-5BC6A2C176E5}">
      <dgm:prSet/>
      <dgm:spPr/>
      <dgm:t>
        <a:bodyPr/>
        <a:lstStyle/>
        <a:p>
          <a:endParaRPr lang="en-US" sz="2400"/>
        </a:p>
      </dgm:t>
    </dgm:pt>
    <dgm:pt modelId="{9D3E08E1-1C56-4411-8A6D-7CCF5C697B95}" type="sibTrans" cxnId="{4F1708B2-1792-4BCB-85FF-5BC6A2C176E5}">
      <dgm:prSet/>
      <dgm:spPr/>
      <dgm:t>
        <a:bodyPr/>
        <a:lstStyle/>
        <a:p>
          <a:endParaRPr lang="en-US" sz="2400"/>
        </a:p>
      </dgm:t>
    </dgm:pt>
    <dgm:pt modelId="{1C7943D1-DAD2-47EE-943C-6796BA17C039}">
      <dgm:prSet custT="1"/>
      <dgm:spPr>
        <a:solidFill>
          <a:srgbClr val="D3E0F1">
            <a:alpha val="90000"/>
          </a:srgbClr>
        </a:solidFill>
      </dgm:spPr>
      <dgm:t>
        <a:bodyPr/>
        <a:lstStyle/>
        <a:p>
          <a:r>
            <a:rPr lang="en-US" sz="1600" dirty="0" smtClean="0"/>
            <a:t>Special Projects/Continuous Improvements</a:t>
          </a:r>
        </a:p>
      </dgm:t>
    </dgm:pt>
    <dgm:pt modelId="{4DCEE4B7-C437-459D-9A65-6302B981A3F7}" type="parTrans" cxnId="{79AE76B9-B3F8-4296-AAA6-71B33E9A8F15}">
      <dgm:prSet/>
      <dgm:spPr/>
      <dgm:t>
        <a:bodyPr/>
        <a:lstStyle/>
        <a:p>
          <a:endParaRPr lang="en-US" sz="2400"/>
        </a:p>
      </dgm:t>
    </dgm:pt>
    <dgm:pt modelId="{9DE1DF99-F71E-4356-BDAB-D6917FE2A79C}" type="sibTrans" cxnId="{79AE76B9-B3F8-4296-AAA6-71B33E9A8F15}">
      <dgm:prSet/>
      <dgm:spPr/>
      <dgm:t>
        <a:bodyPr/>
        <a:lstStyle/>
        <a:p>
          <a:endParaRPr lang="en-US" sz="2400"/>
        </a:p>
      </dgm:t>
    </dgm:pt>
    <dgm:pt modelId="{A86C80F3-1348-4308-B947-280A79757EC9}">
      <dgm:prSet custT="1"/>
      <dgm:spPr>
        <a:solidFill>
          <a:srgbClr val="D3E0F1">
            <a:alpha val="90000"/>
          </a:srgbClr>
        </a:solidFill>
      </dgm:spPr>
      <dgm:t>
        <a:bodyPr/>
        <a:lstStyle/>
        <a:p>
          <a:r>
            <a:rPr lang="en-US" sz="1600" dirty="0" smtClean="0"/>
            <a:t>Unverified Failures/ Can-Not-Duplicates (CNDs)</a:t>
          </a:r>
        </a:p>
      </dgm:t>
    </dgm:pt>
    <dgm:pt modelId="{2DEFF4A8-5BB9-4940-BFC3-B9402F70B881}" type="parTrans" cxnId="{350D0741-7E2B-4316-AA2C-CD010D55FFC5}">
      <dgm:prSet/>
      <dgm:spPr/>
      <dgm:t>
        <a:bodyPr/>
        <a:lstStyle/>
        <a:p>
          <a:endParaRPr lang="en-US" sz="2400"/>
        </a:p>
      </dgm:t>
    </dgm:pt>
    <dgm:pt modelId="{74EE8C75-2500-48F5-A9CB-64937494BF91}" type="sibTrans" cxnId="{350D0741-7E2B-4316-AA2C-CD010D55FFC5}">
      <dgm:prSet/>
      <dgm:spPr/>
      <dgm:t>
        <a:bodyPr/>
        <a:lstStyle/>
        <a:p>
          <a:endParaRPr lang="en-US" sz="2400"/>
        </a:p>
      </dgm:t>
    </dgm:pt>
    <dgm:pt modelId="{38B57B99-906F-420D-A3B6-C913363FDA98}">
      <dgm:prSet custT="1"/>
      <dgm:spPr>
        <a:solidFill>
          <a:srgbClr val="D3E0F1">
            <a:alpha val="90000"/>
          </a:srgbClr>
        </a:solidFill>
      </dgm:spPr>
      <dgm:t>
        <a:bodyPr/>
        <a:lstStyle/>
        <a:p>
          <a:r>
            <a:rPr lang="en-US" sz="1600" dirty="0" smtClean="0"/>
            <a:t>Government-Industry Data Exchange Program (GIDEP) Alerts</a:t>
          </a:r>
          <a:endParaRPr lang="en-US" sz="1600" dirty="0"/>
        </a:p>
      </dgm:t>
    </dgm:pt>
    <dgm:pt modelId="{0697E555-8A20-4ED1-BFA4-68C3850E2378}" type="parTrans" cxnId="{713A93AF-8E57-4BD4-9CED-F489C76CBAC7}">
      <dgm:prSet/>
      <dgm:spPr/>
      <dgm:t>
        <a:bodyPr/>
        <a:lstStyle/>
        <a:p>
          <a:endParaRPr lang="en-US" sz="2400"/>
        </a:p>
      </dgm:t>
    </dgm:pt>
    <dgm:pt modelId="{F347529F-8170-491F-8782-F90396B3814C}" type="sibTrans" cxnId="{713A93AF-8E57-4BD4-9CED-F489C76CBAC7}">
      <dgm:prSet/>
      <dgm:spPr/>
      <dgm:t>
        <a:bodyPr/>
        <a:lstStyle/>
        <a:p>
          <a:endParaRPr lang="en-US" sz="2400"/>
        </a:p>
      </dgm:t>
    </dgm:pt>
    <dgm:pt modelId="{D4585591-F4F0-4289-982E-6D877500512D}">
      <dgm:prSet custT="1"/>
      <dgm:spPr>
        <a:solidFill>
          <a:srgbClr val="D3E0F1">
            <a:alpha val="90000"/>
          </a:srgbClr>
        </a:solidFill>
      </dgm:spPr>
      <dgm:t>
        <a:bodyPr/>
        <a:lstStyle/>
        <a:p>
          <a:r>
            <a:rPr lang="en-US" sz="1600" dirty="0" smtClean="0"/>
            <a:t>Procurement Critical Path Status</a:t>
          </a:r>
        </a:p>
      </dgm:t>
    </dgm:pt>
    <dgm:pt modelId="{B03B6738-681A-4B11-AE06-937FDDF8115D}" type="parTrans" cxnId="{B93F288D-9887-46AE-B69D-BDE36DC49C40}">
      <dgm:prSet/>
      <dgm:spPr/>
      <dgm:t>
        <a:bodyPr/>
        <a:lstStyle/>
        <a:p>
          <a:endParaRPr lang="en-US" sz="2400"/>
        </a:p>
      </dgm:t>
    </dgm:pt>
    <dgm:pt modelId="{1C8A0498-8388-4A30-8FDC-D62A44180EA9}" type="sibTrans" cxnId="{B93F288D-9887-46AE-B69D-BDE36DC49C40}">
      <dgm:prSet/>
      <dgm:spPr/>
      <dgm:t>
        <a:bodyPr/>
        <a:lstStyle/>
        <a:p>
          <a:endParaRPr lang="en-US" sz="2400"/>
        </a:p>
      </dgm:t>
    </dgm:pt>
    <dgm:pt modelId="{23CD21FF-3C90-45EB-B42E-A67F81777A5F}">
      <dgm:prSet custT="1"/>
      <dgm:spPr>
        <a:solidFill>
          <a:srgbClr val="D3E0F1">
            <a:alpha val="90000"/>
          </a:srgbClr>
        </a:solidFill>
      </dgm:spPr>
      <dgm:t>
        <a:bodyPr/>
        <a:lstStyle/>
        <a:p>
          <a:r>
            <a:rPr lang="en-US" sz="1600" dirty="0" smtClean="0"/>
            <a:t>Nonconformance and Failure Analysis</a:t>
          </a:r>
        </a:p>
      </dgm:t>
    </dgm:pt>
    <dgm:pt modelId="{F4E61AC3-2B30-4A7A-8881-AE89E41A54A5}" type="parTrans" cxnId="{FF392F1C-4D60-4F59-83B2-DC551143AA66}">
      <dgm:prSet/>
      <dgm:spPr/>
      <dgm:t>
        <a:bodyPr/>
        <a:lstStyle/>
        <a:p>
          <a:endParaRPr lang="en-US" sz="2400"/>
        </a:p>
      </dgm:t>
    </dgm:pt>
    <dgm:pt modelId="{65731582-EFB2-4061-9958-AA10316C07BD}" type="sibTrans" cxnId="{FF392F1C-4D60-4F59-83B2-DC551143AA66}">
      <dgm:prSet/>
      <dgm:spPr/>
      <dgm:t>
        <a:bodyPr/>
        <a:lstStyle/>
        <a:p>
          <a:endParaRPr lang="en-US" sz="2400"/>
        </a:p>
      </dgm:t>
    </dgm:pt>
    <dgm:pt modelId="{B33C5314-A3FC-44AC-AE34-6C9A11F46874}">
      <dgm:prSet custT="1"/>
      <dgm:spPr>
        <a:solidFill>
          <a:srgbClr val="D3E0F1">
            <a:alpha val="90000"/>
          </a:srgbClr>
        </a:solidFill>
      </dgm:spPr>
      <dgm:t>
        <a:bodyPr/>
        <a:lstStyle/>
        <a:p>
          <a:r>
            <a:rPr lang="en-US" sz="1600" dirty="0" smtClean="0"/>
            <a:t>Inspection vs. Operator Error Trends</a:t>
          </a:r>
        </a:p>
      </dgm:t>
    </dgm:pt>
    <dgm:pt modelId="{07EC5E1D-B935-452C-9F13-313E76F4C1D0}" type="parTrans" cxnId="{0186579E-443F-4067-B427-C8F27B71AA84}">
      <dgm:prSet/>
      <dgm:spPr/>
      <dgm:t>
        <a:bodyPr/>
        <a:lstStyle/>
        <a:p>
          <a:endParaRPr lang="en-US" sz="2400"/>
        </a:p>
      </dgm:t>
    </dgm:pt>
    <dgm:pt modelId="{92C9EC5B-7DDC-42A8-9BCF-A7A3E0A9C66E}" type="sibTrans" cxnId="{0186579E-443F-4067-B427-C8F27B71AA84}">
      <dgm:prSet/>
      <dgm:spPr/>
      <dgm:t>
        <a:bodyPr/>
        <a:lstStyle/>
        <a:p>
          <a:endParaRPr lang="en-US" sz="2400"/>
        </a:p>
      </dgm:t>
    </dgm:pt>
    <dgm:pt modelId="{6175187E-D0CD-4DA2-AA15-E66D01ABF718}">
      <dgm:prSet custT="1"/>
      <dgm:spPr>
        <a:solidFill>
          <a:srgbClr val="D3E0F1">
            <a:alpha val="90000"/>
          </a:srgbClr>
        </a:solidFill>
      </dgm:spPr>
      <dgm:t>
        <a:bodyPr/>
        <a:lstStyle/>
        <a:p>
          <a:r>
            <a:rPr lang="en-US" sz="1600" dirty="0" smtClean="0"/>
            <a:t>Component Issues</a:t>
          </a:r>
          <a:endParaRPr lang="en-US" sz="1600" dirty="0"/>
        </a:p>
      </dgm:t>
    </dgm:pt>
    <dgm:pt modelId="{2D453DE6-BB1E-42B8-B4AC-B9DC47990E4E}" type="parTrans" cxnId="{DBEED7C6-BDD3-472E-98E2-C271D68263A0}">
      <dgm:prSet/>
      <dgm:spPr/>
      <dgm:t>
        <a:bodyPr/>
        <a:lstStyle/>
        <a:p>
          <a:endParaRPr lang="en-US" sz="2400"/>
        </a:p>
      </dgm:t>
    </dgm:pt>
    <dgm:pt modelId="{9A62D80A-393F-44D2-8DD2-5F374C97428E}" type="sibTrans" cxnId="{DBEED7C6-BDD3-472E-98E2-C271D68263A0}">
      <dgm:prSet/>
      <dgm:spPr/>
      <dgm:t>
        <a:bodyPr/>
        <a:lstStyle/>
        <a:p>
          <a:endParaRPr lang="en-US" sz="2400"/>
        </a:p>
      </dgm:t>
    </dgm:pt>
    <dgm:pt modelId="{6C220B40-B5C3-4161-98FD-B8D0C8C4DBCE}">
      <dgm:prSet custT="1"/>
      <dgm:spPr>
        <a:solidFill>
          <a:srgbClr val="D3E0F1">
            <a:alpha val="90000"/>
          </a:srgbClr>
        </a:solidFill>
      </dgm:spPr>
      <dgm:t>
        <a:bodyPr/>
        <a:lstStyle/>
        <a:p>
          <a:r>
            <a:rPr lang="en-US" sz="1600" dirty="0" smtClean="0"/>
            <a:t>Risk Management Issues</a:t>
          </a:r>
        </a:p>
      </dgm:t>
    </dgm:pt>
    <dgm:pt modelId="{B0E2E21E-8ADD-4D39-B3C1-052BD1E881D0}" type="parTrans" cxnId="{23049495-57E0-4EDB-A201-1EA5CBFE0929}">
      <dgm:prSet/>
      <dgm:spPr/>
      <dgm:t>
        <a:bodyPr/>
        <a:lstStyle/>
        <a:p>
          <a:endParaRPr lang="en-US" sz="2400"/>
        </a:p>
      </dgm:t>
    </dgm:pt>
    <dgm:pt modelId="{F0869294-B5C3-4D0A-9BE9-66EEBE82BE73}" type="sibTrans" cxnId="{23049495-57E0-4EDB-A201-1EA5CBFE0929}">
      <dgm:prSet/>
      <dgm:spPr/>
      <dgm:t>
        <a:bodyPr/>
        <a:lstStyle/>
        <a:p>
          <a:endParaRPr lang="en-US" sz="2400"/>
        </a:p>
      </dgm:t>
    </dgm:pt>
    <dgm:pt modelId="{7A5AC868-2CEE-4A61-8AAD-39E369731B8F}">
      <dgm:prSet custT="1"/>
      <dgm:spPr>
        <a:solidFill>
          <a:srgbClr val="D3E0F1">
            <a:alpha val="90000"/>
          </a:srgbClr>
        </a:solidFill>
      </dgm:spPr>
      <dgm:t>
        <a:bodyPr/>
        <a:lstStyle/>
        <a:p>
          <a:r>
            <a:rPr lang="en-US" sz="1600" dirty="0" smtClean="0"/>
            <a:t>MRB/FRB Actions</a:t>
          </a:r>
          <a:endParaRPr lang="en-US" sz="1600" dirty="0"/>
        </a:p>
      </dgm:t>
    </dgm:pt>
    <dgm:pt modelId="{7199B7E4-ACA2-4498-8518-63A651374CA9}" type="parTrans" cxnId="{0C0ADF77-13C5-4FF8-BBEE-34809AB24944}">
      <dgm:prSet/>
      <dgm:spPr/>
      <dgm:t>
        <a:bodyPr/>
        <a:lstStyle/>
        <a:p>
          <a:endParaRPr lang="en-US" sz="2400"/>
        </a:p>
      </dgm:t>
    </dgm:pt>
    <dgm:pt modelId="{937B9B0F-4E7B-48B7-A62F-99184D8A7265}" type="sibTrans" cxnId="{0C0ADF77-13C5-4FF8-BBEE-34809AB24944}">
      <dgm:prSet/>
      <dgm:spPr/>
      <dgm:t>
        <a:bodyPr/>
        <a:lstStyle/>
        <a:p>
          <a:endParaRPr lang="en-US" sz="2400"/>
        </a:p>
      </dgm:t>
    </dgm:pt>
    <dgm:pt modelId="{0F0072C3-A7DB-4F98-8470-1DC3AD47FCF1}">
      <dgm:prSet custT="1"/>
      <dgm:spPr>
        <a:solidFill>
          <a:srgbClr val="D3E0F1">
            <a:alpha val="90000"/>
          </a:srgbClr>
        </a:solidFill>
      </dgm:spPr>
      <dgm:t>
        <a:bodyPr/>
        <a:lstStyle/>
        <a:p>
          <a:r>
            <a:rPr lang="en-US" sz="1600" dirty="0" smtClean="0"/>
            <a:t>Escapes</a:t>
          </a:r>
          <a:endParaRPr lang="en-US" sz="1600" dirty="0"/>
        </a:p>
      </dgm:t>
    </dgm:pt>
    <dgm:pt modelId="{CD314BCC-D96E-4A3C-AFA0-5F1FEA2198BE}" type="parTrans" cxnId="{1BF44CC5-074C-4A78-A0E2-D89BB7615350}">
      <dgm:prSet/>
      <dgm:spPr/>
      <dgm:t>
        <a:bodyPr/>
        <a:lstStyle/>
        <a:p>
          <a:endParaRPr lang="en-US" sz="2400"/>
        </a:p>
      </dgm:t>
    </dgm:pt>
    <dgm:pt modelId="{64621A8A-1DA5-4AB4-8A26-06BB7D6C1E92}" type="sibTrans" cxnId="{1BF44CC5-074C-4A78-A0E2-D89BB7615350}">
      <dgm:prSet/>
      <dgm:spPr/>
      <dgm:t>
        <a:bodyPr/>
        <a:lstStyle/>
        <a:p>
          <a:endParaRPr lang="en-US" sz="2400"/>
        </a:p>
      </dgm:t>
    </dgm:pt>
    <dgm:pt modelId="{0604B640-4004-4CEB-A198-1EA8B4347C94}">
      <dgm:prSet custT="1"/>
      <dgm:spPr>
        <a:solidFill>
          <a:srgbClr val="D3E0F1">
            <a:alpha val="90000"/>
          </a:srgbClr>
        </a:solidFill>
      </dgm:spPr>
      <dgm:t>
        <a:bodyPr/>
        <a:lstStyle/>
        <a:p>
          <a:r>
            <a:rPr lang="en-US" sz="1600" dirty="0" smtClean="0"/>
            <a:t>Escapes</a:t>
          </a:r>
          <a:endParaRPr lang="en-US" sz="1600" dirty="0"/>
        </a:p>
      </dgm:t>
    </dgm:pt>
    <dgm:pt modelId="{0CAAF80B-DE89-4505-BBB7-CC34FF4CCCC5}" type="sibTrans" cxnId="{AD46DA35-0E05-4D8D-AC26-67FF511FEE21}">
      <dgm:prSet/>
      <dgm:spPr/>
      <dgm:t>
        <a:bodyPr/>
        <a:lstStyle/>
        <a:p>
          <a:endParaRPr lang="en-US" sz="2400"/>
        </a:p>
      </dgm:t>
    </dgm:pt>
    <dgm:pt modelId="{EAD7ED3B-479A-4A4D-82FB-C86A83B522F2}" type="parTrans" cxnId="{AD46DA35-0E05-4D8D-AC26-67FF511FEE21}">
      <dgm:prSet/>
      <dgm:spPr/>
      <dgm:t>
        <a:bodyPr/>
        <a:lstStyle/>
        <a:p>
          <a:endParaRPr lang="en-US" sz="2400"/>
        </a:p>
      </dgm:t>
    </dgm:pt>
    <dgm:pt modelId="{9C25E2C1-94EB-4EA0-9049-DB061EC08BF9}">
      <dgm:prSet custT="1"/>
      <dgm:spPr>
        <a:solidFill>
          <a:srgbClr val="D3E0F1">
            <a:alpha val="90000"/>
          </a:srgbClr>
        </a:solidFill>
      </dgm:spPr>
      <dgm:t>
        <a:bodyPr/>
        <a:lstStyle/>
        <a:p>
          <a:r>
            <a:rPr lang="en-US" sz="1600" dirty="0" smtClean="0"/>
            <a:t>Lessons Learned</a:t>
          </a:r>
        </a:p>
      </dgm:t>
    </dgm:pt>
    <dgm:pt modelId="{01292D9B-C9DC-41D3-ABFB-54C20ED64225}" type="parTrans" cxnId="{9E3EB714-1C64-478A-8600-1951CAAC8BAC}">
      <dgm:prSet/>
      <dgm:spPr/>
      <dgm:t>
        <a:bodyPr/>
        <a:lstStyle/>
        <a:p>
          <a:endParaRPr lang="en-US" sz="2400"/>
        </a:p>
      </dgm:t>
    </dgm:pt>
    <dgm:pt modelId="{E67C8DBC-3A0A-401E-9E5D-FEF515D07B47}" type="sibTrans" cxnId="{9E3EB714-1C64-478A-8600-1951CAAC8BAC}">
      <dgm:prSet/>
      <dgm:spPr/>
      <dgm:t>
        <a:bodyPr/>
        <a:lstStyle/>
        <a:p>
          <a:endParaRPr lang="en-US" sz="2400"/>
        </a:p>
      </dgm:t>
    </dgm:pt>
    <dgm:pt modelId="{9D0D52DD-720C-4A8A-93AA-B4622693CBC7}">
      <dgm:prSet phldrT="[Text]" custT="1"/>
      <dgm:spPr>
        <a:solidFill>
          <a:srgbClr val="D3E0F1">
            <a:alpha val="90000"/>
          </a:srgbClr>
        </a:solidFill>
      </dgm:spPr>
      <dgm:t>
        <a:bodyPr/>
        <a:lstStyle/>
        <a:p>
          <a:r>
            <a:rPr lang="en-US" sz="1600" dirty="0" smtClean="0"/>
            <a:t>Rejections, Rework, Scrap Trending</a:t>
          </a:r>
          <a:endParaRPr lang="en-US" sz="1600" dirty="0"/>
        </a:p>
      </dgm:t>
    </dgm:pt>
    <dgm:pt modelId="{55315060-838E-45BA-8F89-42C64E5B0BFA}" type="parTrans" cxnId="{8DEE21FB-73BE-49A4-BCCA-E900E71EDB89}">
      <dgm:prSet/>
      <dgm:spPr/>
      <dgm:t>
        <a:bodyPr/>
        <a:lstStyle/>
        <a:p>
          <a:endParaRPr lang="en-US" sz="2400"/>
        </a:p>
      </dgm:t>
    </dgm:pt>
    <dgm:pt modelId="{3775C453-8C67-4961-8A9F-CB980FF37D1C}" type="sibTrans" cxnId="{8DEE21FB-73BE-49A4-BCCA-E900E71EDB89}">
      <dgm:prSet/>
      <dgm:spPr/>
      <dgm:t>
        <a:bodyPr/>
        <a:lstStyle/>
        <a:p>
          <a:endParaRPr lang="en-US" sz="2400"/>
        </a:p>
      </dgm:t>
    </dgm:pt>
    <dgm:pt modelId="{F5548C27-0B97-4AC3-808C-1E3741FE74AC}">
      <dgm:prSet custT="1"/>
      <dgm:spPr>
        <a:solidFill>
          <a:srgbClr val="D3E0F1">
            <a:alpha val="90000"/>
          </a:srgbClr>
        </a:solidFill>
      </dgm:spPr>
      <dgm:t>
        <a:bodyPr/>
        <a:lstStyle/>
        <a:p>
          <a:r>
            <a:rPr lang="en-US" sz="1600" dirty="0" smtClean="0"/>
            <a:t>Metrics that drive performance</a:t>
          </a:r>
        </a:p>
      </dgm:t>
    </dgm:pt>
    <dgm:pt modelId="{93C08527-A76E-4094-8C65-949D3E294281}" type="parTrans" cxnId="{A45CED37-FD79-4079-9FC9-341CE70D1EDA}">
      <dgm:prSet/>
      <dgm:spPr/>
      <dgm:t>
        <a:bodyPr/>
        <a:lstStyle/>
        <a:p>
          <a:endParaRPr lang="en-US" sz="2400"/>
        </a:p>
      </dgm:t>
    </dgm:pt>
    <dgm:pt modelId="{5FEDD7D5-2600-47F7-9C60-C1F1E0D11220}" type="sibTrans" cxnId="{A45CED37-FD79-4079-9FC9-341CE70D1EDA}">
      <dgm:prSet/>
      <dgm:spPr/>
      <dgm:t>
        <a:bodyPr/>
        <a:lstStyle/>
        <a:p>
          <a:endParaRPr lang="en-US" sz="2400"/>
        </a:p>
      </dgm:t>
    </dgm:pt>
    <dgm:pt modelId="{786204CA-CCEF-4166-AC1A-C88B9B9BB8E7}">
      <dgm:prSet custT="1"/>
      <dgm:spPr>
        <a:solidFill>
          <a:srgbClr val="D3E0F1">
            <a:alpha val="90000"/>
          </a:srgbClr>
        </a:solidFill>
      </dgm:spPr>
      <dgm:t>
        <a:bodyPr/>
        <a:lstStyle/>
        <a:p>
          <a:r>
            <a:rPr lang="en-US" sz="1600" dirty="0" smtClean="0"/>
            <a:t>Deviations/ Waivers/ Contingency Letters</a:t>
          </a:r>
          <a:endParaRPr lang="en-US" sz="1600" dirty="0"/>
        </a:p>
      </dgm:t>
    </dgm:pt>
    <dgm:pt modelId="{C7BF625E-EF63-4204-84F2-BDC19CE063F5}" type="parTrans" cxnId="{123946FA-441A-4015-B6F0-D9692FA26A15}">
      <dgm:prSet/>
      <dgm:spPr/>
      <dgm:t>
        <a:bodyPr/>
        <a:lstStyle/>
        <a:p>
          <a:endParaRPr lang="en-US"/>
        </a:p>
      </dgm:t>
    </dgm:pt>
    <dgm:pt modelId="{E66A8036-90DD-4754-967F-12D8ECB9C01C}" type="sibTrans" cxnId="{123946FA-441A-4015-B6F0-D9692FA26A15}">
      <dgm:prSet/>
      <dgm:spPr/>
      <dgm:t>
        <a:bodyPr/>
        <a:lstStyle/>
        <a:p>
          <a:endParaRPr lang="en-US"/>
        </a:p>
      </dgm:t>
    </dgm:pt>
    <dgm:pt modelId="{39264E1D-4681-4015-8467-9821B86796D3}">
      <dgm:prSet custT="1"/>
      <dgm:spPr>
        <a:solidFill>
          <a:srgbClr val="D3E0F1">
            <a:alpha val="90000"/>
          </a:srgbClr>
        </a:solidFill>
      </dgm:spPr>
      <dgm:t>
        <a:bodyPr/>
        <a:lstStyle/>
        <a:p>
          <a:r>
            <a:rPr lang="en-US" sz="1600" dirty="0" smtClean="0"/>
            <a:t>First Pass Yield ( Test &amp; Assembly)</a:t>
          </a:r>
        </a:p>
      </dgm:t>
    </dgm:pt>
    <dgm:pt modelId="{AB687A01-B358-4F70-BDEA-41D255A5E7E3}" type="parTrans" cxnId="{24641953-549F-491E-B714-DDCD51FC4BC7}">
      <dgm:prSet/>
      <dgm:spPr/>
      <dgm:t>
        <a:bodyPr/>
        <a:lstStyle/>
        <a:p>
          <a:endParaRPr lang="en-US"/>
        </a:p>
      </dgm:t>
    </dgm:pt>
    <dgm:pt modelId="{1E7A0E7F-8F04-4957-AB97-7D18BE375034}" type="sibTrans" cxnId="{24641953-549F-491E-B714-DDCD51FC4BC7}">
      <dgm:prSet/>
      <dgm:spPr/>
      <dgm:t>
        <a:bodyPr/>
        <a:lstStyle/>
        <a:p>
          <a:endParaRPr lang="en-US"/>
        </a:p>
      </dgm:t>
    </dgm:pt>
    <dgm:pt modelId="{79CC4BDE-1819-4DF0-9237-F0A1005D022D}">
      <dgm:prSet custT="1"/>
      <dgm:spPr>
        <a:solidFill>
          <a:srgbClr val="D3E0F1">
            <a:alpha val="90000"/>
          </a:srgbClr>
        </a:solidFill>
      </dgm:spPr>
      <dgm:t>
        <a:bodyPr/>
        <a:lstStyle/>
        <a:p>
          <a:endParaRPr lang="en-US" sz="1600" dirty="0" smtClean="0"/>
        </a:p>
      </dgm:t>
    </dgm:pt>
    <dgm:pt modelId="{23B0B68F-B10D-4146-941D-167ED0DC7303}" type="parTrans" cxnId="{165A26A3-C699-4B0E-8699-D5B2D092DE0B}">
      <dgm:prSet/>
      <dgm:spPr/>
      <dgm:t>
        <a:bodyPr/>
        <a:lstStyle/>
        <a:p>
          <a:endParaRPr lang="en-US"/>
        </a:p>
      </dgm:t>
    </dgm:pt>
    <dgm:pt modelId="{95A64924-8A61-4FE5-A2DB-2366BF742BD5}" type="sibTrans" cxnId="{165A26A3-C699-4B0E-8699-D5B2D092DE0B}">
      <dgm:prSet/>
      <dgm:spPr/>
      <dgm:t>
        <a:bodyPr/>
        <a:lstStyle/>
        <a:p>
          <a:endParaRPr lang="en-US"/>
        </a:p>
      </dgm:t>
    </dgm:pt>
    <dgm:pt modelId="{B93DC872-EB74-449E-BD50-B1E1D94C7803}">
      <dgm:prSet custT="1"/>
      <dgm:spPr>
        <a:solidFill>
          <a:srgbClr val="D3E0F1">
            <a:alpha val="90000"/>
          </a:srgbClr>
        </a:solidFill>
      </dgm:spPr>
      <dgm:t>
        <a:bodyPr/>
        <a:lstStyle/>
        <a:p>
          <a:r>
            <a:rPr lang="en-US" sz="1600" dirty="0" smtClean="0"/>
            <a:t>Constraints </a:t>
          </a:r>
          <a:endParaRPr lang="en-US" sz="1600" dirty="0"/>
        </a:p>
      </dgm:t>
    </dgm:pt>
    <dgm:pt modelId="{C6CF27FE-E099-4E33-ADCD-AA8309A13ED8}" type="parTrans" cxnId="{DCEA6147-2419-46E2-906D-197F0BAB2B29}">
      <dgm:prSet/>
      <dgm:spPr/>
      <dgm:t>
        <a:bodyPr/>
        <a:lstStyle/>
        <a:p>
          <a:endParaRPr lang="en-US"/>
        </a:p>
      </dgm:t>
    </dgm:pt>
    <dgm:pt modelId="{1C0500B1-8E2C-4A3F-AA12-92FE2BE9A884}" type="sibTrans" cxnId="{DCEA6147-2419-46E2-906D-197F0BAB2B29}">
      <dgm:prSet/>
      <dgm:spPr/>
      <dgm:t>
        <a:bodyPr/>
        <a:lstStyle/>
        <a:p>
          <a:endParaRPr lang="en-US"/>
        </a:p>
      </dgm:t>
    </dgm:pt>
    <dgm:pt modelId="{27783950-A02E-45BD-9340-48D66777096F}">
      <dgm:prSet custT="1"/>
      <dgm:spPr>
        <a:solidFill>
          <a:srgbClr val="D3E0F1">
            <a:alpha val="90000"/>
          </a:srgbClr>
        </a:solidFill>
      </dgm:spPr>
      <dgm:t>
        <a:bodyPr/>
        <a:lstStyle/>
        <a:p>
          <a:r>
            <a:rPr lang="en-US" sz="1600" dirty="0" smtClean="0"/>
            <a:t>Non-Conformance Report Trends</a:t>
          </a:r>
        </a:p>
      </dgm:t>
    </dgm:pt>
    <dgm:pt modelId="{2A7D820C-F16F-4BE5-9585-F7F5E6E4354F}" type="parTrans" cxnId="{F3B5FA2E-CC99-4329-968D-97ADA5E0941D}">
      <dgm:prSet/>
      <dgm:spPr/>
      <dgm:t>
        <a:bodyPr/>
        <a:lstStyle/>
        <a:p>
          <a:endParaRPr lang="en-US"/>
        </a:p>
      </dgm:t>
    </dgm:pt>
    <dgm:pt modelId="{6ECE2A86-A4DF-4029-9D5B-FEA2427079D0}" type="sibTrans" cxnId="{F3B5FA2E-CC99-4329-968D-97ADA5E0941D}">
      <dgm:prSet/>
      <dgm:spPr/>
      <dgm:t>
        <a:bodyPr/>
        <a:lstStyle/>
        <a:p>
          <a:endParaRPr lang="en-US"/>
        </a:p>
      </dgm:t>
    </dgm:pt>
    <dgm:pt modelId="{9CC5A8EB-9933-4F20-9B60-26F0A00EF97F}" type="pres">
      <dgm:prSet presAssocID="{32528123-4EE4-4942-92F3-A976381135D8}" presName="Name0" presStyleCnt="0">
        <dgm:presLayoutVars>
          <dgm:dir/>
          <dgm:animLvl val="lvl"/>
          <dgm:resizeHandles val="exact"/>
        </dgm:presLayoutVars>
      </dgm:prSet>
      <dgm:spPr/>
      <dgm:t>
        <a:bodyPr/>
        <a:lstStyle/>
        <a:p>
          <a:endParaRPr lang="en-US"/>
        </a:p>
      </dgm:t>
    </dgm:pt>
    <dgm:pt modelId="{145CB36D-E38C-4A03-BD40-5FFF1D1B3E8E}" type="pres">
      <dgm:prSet presAssocID="{62C2BC8A-5E31-4D15-B384-FE2BE33B49E2}" presName="composite" presStyleCnt="0"/>
      <dgm:spPr/>
    </dgm:pt>
    <dgm:pt modelId="{AC5C63A3-FF05-49CD-8917-FD3F196C1190}" type="pres">
      <dgm:prSet presAssocID="{62C2BC8A-5E31-4D15-B384-FE2BE33B49E2}" presName="parTx" presStyleLbl="alignNode1" presStyleIdx="0" presStyleCnt="3">
        <dgm:presLayoutVars>
          <dgm:chMax val="0"/>
          <dgm:chPref val="0"/>
          <dgm:bulletEnabled val="1"/>
        </dgm:presLayoutVars>
      </dgm:prSet>
      <dgm:spPr/>
      <dgm:t>
        <a:bodyPr/>
        <a:lstStyle/>
        <a:p>
          <a:endParaRPr lang="en-US"/>
        </a:p>
      </dgm:t>
    </dgm:pt>
    <dgm:pt modelId="{00C6DC9A-3E3E-41FC-A79A-19CD65C7A65C}" type="pres">
      <dgm:prSet presAssocID="{62C2BC8A-5E31-4D15-B384-FE2BE33B49E2}" presName="desTx" presStyleLbl="alignAccFollowNode1" presStyleIdx="0" presStyleCnt="3" custLinFactNeighborX="-6390">
        <dgm:presLayoutVars>
          <dgm:bulletEnabled val="1"/>
        </dgm:presLayoutVars>
      </dgm:prSet>
      <dgm:spPr/>
      <dgm:t>
        <a:bodyPr/>
        <a:lstStyle/>
        <a:p>
          <a:endParaRPr lang="en-US"/>
        </a:p>
      </dgm:t>
    </dgm:pt>
    <dgm:pt modelId="{653CD256-2657-4DC8-A445-EFD25897F6EE}" type="pres">
      <dgm:prSet presAssocID="{E0D7F72B-1144-46F9-8DAE-B220314BAA5B}" presName="space" presStyleCnt="0"/>
      <dgm:spPr/>
    </dgm:pt>
    <dgm:pt modelId="{F3C0E6CF-9C8F-4145-A2A2-843384382156}" type="pres">
      <dgm:prSet presAssocID="{AFACEE76-4989-4C49-9E81-7B2EB21CEE31}" presName="composite" presStyleCnt="0"/>
      <dgm:spPr/>
    </dgm:pt>
    <dgm:pt modelId="{D66D1DBD-07E3-45A6-88A2-F16A20F7B618}" type="pres">
      <dgm:prSet presAssocID="{AFACEE76-4989-4C49-9E81-7B2EB21CEE31}" presName="parTx" presStyleLbl="alignNode1" presStyleIdx="1" presStyleCnt="3">
        <dgm:presLayoutVars>
          <dgm:chMax val="0"/>
          <dgm:chPref val="0"/>
          <dgm:bulletEnabled val="1"/>
        </dgm:presLayoutVars>
      </dgm:prSet>
      <dgm:spPr/>
      <dgm:t>
        <a:bodyPr/>
        <a:lstStyle/>
        <a:p>
          <a:endParaRPr lang="en-US"/>
        </a:p>
      </dgm:t>
    </dgm:pt>
    <dgm:pt modelId="{5832FB62-DDC5-4F7D-96C2-5DC3AB615B8E}" type="pres">
      <dgm:prSet presAssocID="{AFACEE76-4989-4C49-9E81-7B2EB21CEE31}" presName="desTx" presStyleLbl="alignAccFollowNode1" presStyleIdx="1" presStyleCnt="3">
        <dgm:presLayoutVars>
          <dgm:bulletEnabled val="1"/>
        </dgm:presLayoutVars>
      </dgm:prSet>
      <dgm:spPr/>
      <dgm:t>
        <a:bodyPr/>
        <a:lstStyle/>
        <a:p>
          <a:endParaRPr lang="en-US"/>
        </a:p>
      </dgm:t>
    </dgm:pt>
    <dgm:pt modelId="{7062237F-331C-4892-8698-4CC66A74A0D5}" type="pres">
      <dgm:prSet presAssocID="{968185B9-3B83-4C5A-9B71-BEAF9B5B1119}" presName="space" presStyleCnt="0"/>
      <dgm:spPr/>
    </dgm:pt>
    <dgm:pt modelId="{43F207C0-A80B-446E-BA14-56C047D57B0F}" type="pres">
      <dgm:prSet presAssocID="{6410AFC8-1AA6-4F56-88E3-CFC938A2626F}" presName="composite" presStyleCnt="0"/>
      <dgm:spPr/>
    </dgm:pt>
    <dgm:pt modelId="{455A03F4-AC5D-4DB9-AAEB-7CB555B5192A}" type="pres">
      <dgm:prSet presAssocID="{6410AFC8-1AA6-4F56-88E3-CFC938A2626F}" presName="parTx" presStyleLbl="alignNode1" presStyleIdx="2" presStyleCnt="3">
        <dgm:presLayoutVars>
          <dgm:chMax val="0"/>
          <dgm:chPref val="0"/>
          <dgm:bulletEnabled val="1"/>
        </dgm:presLayoutVars>
      </dgm:prSet>
      <dgm:spPr/>
      <dgm:t>
        <a:bodyPr/>
        <a:lstStyle/>
        <a:p>
          <a:endParaRPr lang="en-US"/>
        </a:p>
      </dgm:t>
    </dgm:pt>
    <dgm:pt modelId="{E5886CD8-D1F0-4BE4-98C5-567052D195ED}" type="pres">
      <dgm:prSet presAssocID="{6410AFC8-1AA6-4F56-88E3-CFC938A2626F}" presName="desTx" presStyleLbl="alignAccFollowNode1" presStyleIdx="2" presStyleCnt="3">
        <dgm:presLayoutVars>
          <dgm:bulletEnabled val="1"/>
        </dgm:presLayoutVars>
      </dgm:prSet>
      <dgm:spPr/>
      <dgm:t>
        <a:bodyPr/>
        <a:lstStyle/>
        <a:p>
          <a:endParaRPr lang="en-US"/>
        </a:p>
      </dgm:t>
    </dgm:pt>
  </dgm:ptLst>
  <dgm:cxnLst>
    <dgm:cxn modelId="{F0DFAEB1-0ADE-4E42-9812-10FF4165EB92}" srcId="{32528123-4EE4-4942-92F3-A976381135D8}" destId="{AFACEE76-4989-4C49-9E81-7B2EB21CEE31}" srcOrd="1" destOrd="0" parTransId="{FCB999C9-E2BF-40A3-90F6-4625B6A3B0A3}" sibTransId="{968185B9-3B83-4C5A-9B71-BEAF9B5B1119}"/>
    <dgm:cxn modelId="{81194EF6-2972-4B2E-951E-E34B3769917F}" srcId="{62C2BC8A-5E31-4D15-B384-FE2BE33B49E2}" destId="{69DB4ABB-5A21-4387-A9A9-B223179C28CA}" srcOrd="2" destOrd="0" parTransId="{6DAC93D0-B533-43A8-8AF2-A3CA1626AF0D}" sibTransId="{710099D7-232F-4908-8A64-938AB6C315AD}"/>
    <dgm:cxn modelId="{44EE92D8-8F83-4711-AFB3-D177E0D94D23}" type="presOf" srcId="{62C2BC8A-5E31-4D15-B384-FE2BE33B49E2}" destId="{AC5C63A3-FF05-49CD-8917-FD3F196C1190}" srcOrd="0" destOrd="0" presId="urn:microsoft.com/office/officeart/2005/8/layout/hList1"/>
    <dgm:cxn modelId="{5F4EB313-FDA5-4DFB-8038-49F00B3F9470}" srcId="{32528123-4EE4-4942-92F3-A976381135D8}" destId="{62C2BC8A-5E31-4D15-B384-FE2BE33B49E2}" srcOrd="0" destOrd="0" parTransId="{9243B259-200D-4531-B65A-982A1DF0B826}" sibTransId="{E0D7F72B-1144-46F9-8DAE-B220314BAA5B}"/>
    <dgm:cxn modelId="{FDAB1DEB-7B15-4C1C-B7C4-BD66E78F58D5}" type="presOf" srcId="{A86C80F3-1348-4308-B947-280A79757EC9}" destId="{E5886CD8-D1F0-4BE4-98C5-567052D195ED}" srcOrd="0" destOrd="4" presId="urn:microsoft.com/office/officeart/2005/8/layout/hList1"/>
    <dgm:cxn modelId="{DD93BA42-ED95-404D-9321-6822569DF9D5}" type="presOf" srcId="{786204CA-CCEF-4166-AC1A-C88B9B9BB8E7}" destId="{00C6DC9A-3E3E-41FC-A79A-19CD65C7A65C}" srcOrd="0" destOrd="7" presId="urn:microsoft.com/office/officeart/2005/8/layout/hList1"/>
    <dgm:cxn modelId="{8C80C886-5735-4F37-8511-AD53E040BE49}" type="presOf" srcId="{AD0124AB-70F4-4CA7-9E9C-1A73D309A981}" destId="{00C6DC9A-3E3E-41FC-A79A-19CD65C7A65C}" srcOrd="0" destOrd="6" presId="urn:microsoft.com/office/officeart/2005/8/layout/hList1"/>
    <dgm:cxn modelId="{74901642-80FD-47A0-BA12-C07CE7E98729}" type="presOf" srcId="{38B57B99-906F-420D-A3B6-C913363FDA98}" destId="{E5886CD8-D1F0-4BE4-98C5-567052D195ED}" srcOrd="0" destOrd="5" presId="urn:microsoft.com/office/officeart/2005/8/layout/hList1"/>
    <dgm:cxn modelId="{AD46DA35-0E05-4D8D-AC26-67FF511FEE21}" srcId="{62C2BC8A-5E31-4D15-B384-FE2BE33B49E2}" destId="{0604B640-4004-4CEB-A198-1EA8B4347C94}" srcOrd="4" destOrd="0" parTransId="{EAD7ED3B-479A-4A4D-82FB-C86A83B522F2}" sibTransId="{0CAAF80B-DE89-4505-BBB7-CC34FF4CCCC5}"/>
    <dgm:cxn modelId="{0C0ADF77-13C5-4FF8-BBEE-34809AB24944}" srcId="{62C2BC8A-5E31-4D15-B384-FE2BE33B49E2}" destId="{7A5AC868-2CEE-4A61-8AAD-39E369731B8F}" srcOrd="9" destOrd="0" parTransId="{7199B7E4-ACA2-4498-8518-63A651374CA9}" sibTransId="{937B9B0F-4E7B-48B7-A62F-99184D8A7265}"/>
    <dgm:cxn modelId="{830D8848-B859-41E4-9A6F-EBA2B80222CE}" type="presOf" srcId="{9D0D52DD-720C-4A8A-93AA-B4622693CBC7}" destId="{00C6DC9A-3E3E-41FC-A79A-19CD65C7A65C}" srcOrd="0" destOrd="1" presId="urn:microsoft.com/office/officeart/2005/8/layout/hList1"/>
    <dgm:cxn modelId="{58AF0220-97EA-4E4C-BD7A-35568160645B}" type="presOf" srcId="{9C25E2C1-94EB-4EA0-9049-DB061EC08BF9}" destId="{5832FB62-DDC5-4F7D-96C2-5DC3AB615B8E}" srcOrd="0" destOrd="6" presId="urn:microsoft.com/office/officeart/2005/8/layout/hList1"/>
    <dgm:cxn modelId="{B93F288D-9887-46AE-B69D-BDE36DC49C40}" srcId="{AFACEE76-4989-4C49-9E81-7B2EB21CEE31}" destId="{D4585591-F4F0-4289-982E-6D877500512D}" srcOrd="2" destOrd="0" parTransId="{B03B6738-681A-4B11-AE06-937FDDF8115D}" sibTransId="{1C8A0498-8388-4A30-8FDC-D62A44180EA9}"/>
    <dgm:cxn modelId="{25B4A343-CB20-4DDF-BC86-113DB3DE45C3}" type="presOf" srcId="{79CC4BDE-1819-4DF0-9237-F0A1005D022D}" destId="{5832FB62-DDC5-4F7D-96C2-5DC3AB615B8E}" srcOrd="0" destOrd="10" presId="urn:microsoft.com/office/officeart/2005/8/layout/hList1"/>
    <dgm:cxn modelId="{B5254531-C712-4B69-A495-C8A1CB8D35B7}" type="presOf" srcId="{B33C5314-A3FC-44AC-AE34-6C9A11F46874}" destId="{5832FB62-DDC5-4F7D-96C2-5DC3AB615B8E}" srcOrd="0" destOrd="4" presId="urn:microsoft.com/office/officeart/2005/8/layout/hList1"/>
    <dgm:cxn modelId="{37920AFA-1729-4A67-97F0-F2E6955CAC40}" type="presOf" srcId="{6410AFC8-1AA6-4F56-88E3-CFC938A2626F}" destId="{455A03F4-AC5D-4DB9-AAEB-7CB555B5192A}" srcOrd="0" destOrd="0" presId="urn:microsoft.com/office/officeart/2005/8/layout/hList1"/>
    <dgm:cxn modelId="{23049495-57E0-4EDB-A201-1EA5CBFE0929}" srcId="{AFACEE76-4989-4C49-9E81-7B2EB21CEE31}" destId="{6C220B40-B5C3-4161-98FD-B8D0C8C4DBCE}" srcOrd="5" destOrd="0" parTransId="{B0E2E21E-8ADD-4D39-B3C1-052BD1E881D0}" sibTransId="{F0869294-B5C3-4D0A-9BE9-66EEBE82BE73}"/>
    <dgm:cxn modelId="{79AE76B9-B3F8-4296-AAA6-71B33E9A8F15}" srcId="{6410AFC8-1AA6-4F56-88E3-CFC938A2626F}" destId="{1C7943D1-DAD2-47EE-943C-6796BA17C039}" srcOrd="3" destOrd="0" parTransId="{4DCEE4B7-C437-459D-9A65-6302B981A3F7}" sibTransId="{9DE1DF99-F71E-4356-BDAB-D6917FE2A79C}"/>
    <dgm:cxn modelId="{C7299378-122D-4B89-A2AC-A8F3763593CB}" srcId="{32528123-4EE4-4942-92F3-A976381135D8}" destId="{6410AFC8-1AA6-4F56-88E3-CFC938A2626F}" srcOrd="2" destOrd="0" parTransId="{C108F09D-A97E-4793-A1CC-4ABB83700E04}" sibTransId="{1E7CBD94-3460-4505-931C-A8FF1D8EC34D}"/>
    <dgm:cxn modelId="{4F21E93B-F222-4FDC-9F12-28C7B2A956C4}" type="presOf" srcId="{D4585591-F4F0-4289-982E-6D877500512D}" destId="{5832FB62-DDC5-4F7D-96C2-5DC3AB615B8E}" srcOrd="0" destOrd="2" presId="urn:microsoft.com/office/officeart/2005/8/layout/hList1"/>
    <dgm:cxn modelId="{F3B5FA2E-CC99-4329-968D-97ADA5E0941D}" srcId="{AFACEE76-4989-4C49-9E81-7B2EB21CEE31}" destId="{27783950-A02E-45BD-9340-48D66777096F}" srcOrd="9" destOrd="0" parTransId="{2A7D820C-F16F-4BE5-9585-F7F5E6E4354F}" sibTransId="{6ECE2A86-A4DF-4029-9D5B-FEA2427079D0}"/>
    <dgm:cxn modelId="{A8D8A9AE-3FCF-46D7-935D-04D2DF71C691}" type="presOf" srcId="{B93DC872-EB74-449E-BD50-B1E1D94C7803}" destId="{00C6DC9A-3E3E-41FC-A79A-19CD65C7A65C}" srcOrd="0" destOrd="10" presId="urn:microsoft.com/office/officeart/2005/8/layout/hList1"/>
    <dgm:cxn modelId="{A877E9F4-F58F-48EC-8FD6-8BD405FD6C9E}" type="presOf" srcId="{6C220B40-B5C3-4161-98FD-B8D0C8C4DBCE}" destId="{5832FB62-DDC5-4F7D-96C2-5DC3AB615B8E}" srcOrd="0" destOrd="5" presId="urn:microsoft.com/office/officeart/2005/8/layout/hList1"/>
    <dgm:cxn modelId="{C52A0240-E765-4CC0-8934-2731FA0C2ED7}" srcId="{6410AFC8-1AA6-4F56-88E3-CFC938A2626F}" destId="{DBCEDC0A-6904-49FA-86EE-E0717EF29707}" srcOrd="1" destOrd="0" parTransId="{3FF06EDA-2CF1-4976-92A2-4B7B46B999F6}" sibTransId="{00F40580-5491-4AD5-BED4-FF9118D75DAA}"/>
    <dgm:cxn modelId="{134882BA-E281-4778-BC75-0D156356312D}" type="presOf" srcId="{D622A42F-299C-4156-B2C4-112EE22BAC00}" destId="{00C6DC9A-3E3E-41FC-A79A-19CD65C7A65C}" srcOrd="0" destOrd="0" presId="urn:microsoft.com/office/officeart/2005/8/layout/hList1"/>
    <dgm:cxn modelId="{8C6A52EC-FEB7-487B-A35C-0788BD582C6F}" type="presOf" srcId="{69DB4ABB-5A21-4387-A9A9-B223179C28CA}" destId="{00C6DC9A-3E3E-41FC-A79A-19CD65C7A65C}" srcOrd="0" destOrd="2" presId="urn:microsoft.com/office/officeart/2005/8/layout/hList1"/>
    <dgm:cxn modelId="{E326191A-BD81-4840-B22B-23B92B4102B0}" srcId="{62C2BC8A-5E31-4D15-B384-FE2BE33B49E2}" destId="{D622A42F-299C-4156-B2C4-112EE22BAC00}" srcOrd="0" destOrd="0" parTransId="{CA857351-07DE-4AFA-A2EC-C556F2B06F09}" sibTransId="{3A4782C2-3AFA-43B9-8A82-ED1053763D92}"/>
    <dgm:cxn modelId="{DCEA6147-2419-46E2-906D-197F0BAB2B29}" srcId="{62C2BC8A-5E31-4D15-B384-FE2BE33B49E2}" destId="{B93DC872-EB74-449E-BD50-B1E1D94C7803}" srcOrd="10" destOrd="0" parTransId="{C6CF27FE-E099-4E33-ADCD-AA8309A13ED8}" sibTransId="{1C0500B1-8E2C-4A3F-AA12-92FE2BE9A884}"/>
    <dgm:cxn modelId="{0899BF50-4EE0-4733-A9ED-328A6D519236}" type="presOf" srcId="{0604B640-4004-4CEB-A198-1EA8B4347C94}" destId="{00C6DC9A-3E3E-41FC-A79A-19CD65C7A65C}" srcOrd="0" destOrd="4" presId="urn:microsoft.com/office/officeart/2005/8/layout/hList1"/>
    <dgm:cxn modelId="{14E3B400-7874-4DF7-BBBC-61A09AD104F3}" type="presOf" srcId="{32528123-4EE4-4942-92F3-A976381135D8}" destId="{9CC5A8EB-9933-4F20-9B60-26F0A00EF97F}" srcOrd="0" destOrd="0" presId="urn:microsoft.com/office/officeart/2005/8/layout/hList1"/>
    <dgm:cxn modelId="{50696A05-7882-41B8-B3F0-736EDE07E5E9}" type="presOf" srcId="{6175187E-D0CD-4DA2-AA15-E66D01ABF718}" destId="{00C6DC9A-3E3E-41FC-A79A-19CD65C7A65C}" srcOrd="0" destOrd="8" presId="urn:microsoft.com/office/officeart/2005/8/layout/hList1"/>
    <dgm:cxn modelId="{713A93AF-8E57-4BD4-9CED-F489C76CBAC7}" srcId="{6410AFC8-1AA6-4F56-88E3-CFC938A2626F}" destId="{38B57B99-906F-420D-A3B6-C913363FDA98}" srcOrd="5" destOrd="0" parTransId="{0697E555-8A20-4ED1-BFA4-68C3850E2378}" sibTransId="{F347529F-8170-491F-8782-F90396B3814C}"/>
    <dgm:cxn modelId="{DB2B498F-DDC8-4E9F-B9D6-5DC2ECF378FE}" type="presOf" srcId="{7EE95A72-FF12-4B17-B662-E7E4F755CEC6}" destId="{E5886CD8-D1F0-4BE4-98C5-567052D195ED}" srcOrd="0" destOrd="2" presId="urn:microsoft.com/office/officeart/2005/8/layout/hList1"/>
    <dgm:cxn modelId="{E8252F59-247E-42A2-AEDB-1ED76907EAA2}" type="presOf" srcId="{AFACEE76-4989-4C49-9E81-7B2EB21CEE31}" destId="{D66D1DBD-07E3-45A6-88A2-F16A20F7B618}" srcOrd="0" destOrd="0" presId="urn:microsoft.com/office/officeart/2005/8/layout/hList1"/>
    <dgm:cxn modelId="{E1CEACF3-EF91-4B10-A1D8-90220E443E97}" type="presOf" srcId="{9F08A953-41D2-47A2-A290-A14EEE453C52}" destId="{5832FB62-DDC5-4F7D-96C2-5DC3AB615B8E}" srcOrd="0" destOrd="1" presId="urn:microsoft.com/office/officeart/2005/8/layout/hList1"/>
    <dgm:cxn modelId="{D7536F9C-FE18-48AF-8978-66D5A5C81E54}" type="presOf" srcId="{E8078159-25E3-4431-B0DB-84D7268F0A20}" destId="{E5886CD8-D1F0-4BE4-98C5-567052D195ED}" srcOrd="0" destOrd="0" presId="urn:microsoft.com/office/officeart/2005/8/layout/hList1"/>
    <dgm:cxn modelId="{24641953-549F-491E-B714-DDCD51FC4BC7}" srcId="{AFACEE76-4989-4C49-9E81-7B2EB21CEE31}" destId="{39264E1D-4681-4015-8467-9821B86796D3}" srcOrd="8" destOrd="0" parTransId="{AB687A01-B358-4F70-BDEA-41D255A5E7E3}" sibTransId="{1E7A0E7F-8F04-4957-AB97-7D18BE375034}"/>
    <dgm:cxn modelId="{1BF44CC5-074C-4A78-A0E2-D89BB7615350}" srcId="{6410AFC8-1AA6-4F56-88E3-CFC938A2626F}" destId="{0F0072C3-A7DB-4F98-8470-1DC3AD47FCF1}" srcOrd="6" destOrd="0" parTransId="{CD314BCC-D96E-4A3C-AFA0-5F1FEA2198BE}" sibTransId="{64621A8A-1DA5-4AB4-8A26-06BB7D6C1E92}"/>
    <dgm:cxn modelId="{46BA98F7-9618-420F-9DE1-AF5EEBC7C9D5}" srcId="{AFACEE76-4989-4C49-9E81-7B2EB21CEE31}" destId="{66B23B78-9A81-4551-B36D-05BFFB977C0C}" srcOrd="0" destOrd="0" parTransId="{C5E166E2-C097-485B-9C39-27C419A5208F}" sibTransId="{B10F8FF1-9649-4181-8183-5A3E59C3AD40}"/>
    <dgm:cxn modelId="{2B4DDE0C-F571-4534-8BE8-500D958DD3A3}" type="presOf" srcId="{23CD21FF-3C90-45EB-B42E-A67F81777A5F}" destId="{5832FB62-DDC5-4F7D-96C2-5DC3AB615B8E}" srcOrd="0" destOrd="3" presId="urn:microsoft.com/office/officeart/2005/8/layout/hList1"/>
    <dgm:cxn modelId="{123946FA-441A-4015-B6F0-D9692FA26A15}" srcId="{62C2BC8A-5E31-4D15-B384-FE2BE33B49E2}" destId="{786204CA-CCEF-4166-AC1A-C88B9B9BB8E7}" srcOrd="7" destOrd="0" parTransId="{C7BF625E-EF63-4204-84F2-BDC19CE063F5}" sibTransId="{E66A8036-90DD-4754-967F-12D8ECB9C01C}"/>
    <dgm:cxn modelId="{0186579E-443F-4067-B427-C8F27B71AA84}" srcId="{AFACEE76-4989-4C49-9E81-7B2EB21CEE31}" destId="{B33C5314-A3FC-44AC-AE34-6C9A11F46874}" srcOrd="4" destOrd="0" parTransId="{07EC5E1D-B935-452C-9F13-313E76F4C1D0}" sibTransId="{92C9EC5B-7DDC-42A8-9BCF-A7A3E0A9C66E}"/>
    <dgm:cxn modelId="{350D0741-7E2B-4316-AA2C-CD010D55FFC5}" srcId="{6410AFC8-1AA6-4F56-88E3-CFC938A2626F}" destId="{A86C80F3-1348-4308-B947-280A79757EC9}" srcOrd="4" destOrd="0" parTransId="{2DEFF4A8-5BB9-4940-BFC3-B9402F70B881}" sibTransId="{74EE8C75-2500-48F5-A9CB-64937494BF91}"/>
    <dgm:cxn modelId="{A5C7F01B-7BA7-43C9-B039-4FF87E9EF64E}" srcId="{62C2BC8A-5E31-4D15-B384-FE2BE33B49E2}" destId="{AD0124AB-70F4-4CA7-9E9C-1A73D309A981}" srcOrd="6" destOrd="0" parTransId="{72D4E1A9-8A87-4191-B52B-0C98E2538C44}" sibTransId="{6485AC20-7C8C-4FEA-87EA-A3730B2D065C}"/>
    <dgm:cxn modelId="{5418F4DF-41EA-4DAB-B9BC-7D792FF09681}" srcId="{62C2BC8A-5E31-4D15-B384-FE2BE33B49E2}" destId="{64181B61-2A85-4E60-9BE8-EED34250B64E}" srcOrd="5" destOrd="0" parTransId="{F2B5499F-5A75-4D9C-912B-C891318C27F8}" sibTransId="{ABC931CC-D19F-413B-9F08-62FE8183BE64}"/>
    <dgm:cxn modelId="{84709045-164B-48D5-A383-435554C398CD}" srcId="{62C2BC8A-5E31-4D15-B384-FE2BE33B49E2}" destId="{0DD82331-AA58-4D49-86EE-EDB94D57A040}" srcOrd="3" destOrd="0" parTransId="{A54BD6E0-CB57-497B-8F7E-7DA285F839DE}" sibTransId="{7EEC32D5-86E8-4BB6-BDDE-9132DFEC8449}"/>
    <dgm:cxn modelId="{334F9661-606C-4DDB-959F-B26DC40C9C67}" type="presOf" srcId="{1C7943D1-DAD2-47EE-943C-6796BA17C039}" destId="{E5886CD8-D1F0-4BE4-98C5-567052D195ED}" srcOrd="0" destOrd="3" presId="urn:microsoft.com/office/officeart/2005/8/layout/hList1"/>
    <dgm:cxn modelId="{D622E286-2F5D-45CB-BC6E-714E8095D12A}" type="presOf" srcId="{DBCEDC0A-6904-49FA-86EE-E0717EF29707}" destId="{E5886CD8-D1F0-4BE4-98C5-567052D195ED}" srcOrd="0" destOrd="1" presId="urn:microsoft.com/office/officeart/2005/8/layout/hList1"/>
    <dgm:cxn modelId="{9E3EB714-1C64-478A-8600-1951CAAC8BAC}" srcId="{AFACEE76-4989-4C49-9E81-7B2EB21CEE31}" destId="{9C25E2C1-94EB-4EA0-9049-DB061EC08BF9}" srcOrd="6" destOrd="0" parTransId="{01292D9B-C9DC-41D3-ABFB-54C20ED64225}" sibTransId="{E67C8DBC-3A0A-401E-9E5D-FEF515D07B47}"/>
    <dgm:cxn modelId="{52225FD4-F1B3-4129-A2E7-42F12456D8B6}" type="presOf" srcId="{F5548C27-0B97-4AC3-808C-1E3741FE74AC}" destId="{5832FB62-DDC5-4F7D-96C2-5DC3AB615B8E}" srcOrd="0" destOrd="7" presId="urn:microsoft.com/office/officeart/2005/8/layout/hList1"/>
    <dgm:cxn modelId="{8DEE21FB-73BE-49A4-BCCA-E900E71EDB89}" srcId="{62C2BC8A-5E31-4D15-B384-FE2BE33B49E2}" destId="{9D0D52DD-720C-4A8A-93AA-B4622693CBC7}" srcOrd="1" destOrd="0" parTransId="{55315060-838E-45BA-8F89-42C64E5B0BFA}" sibTransId="{3775C453-8C67-4961-8A9F-CB980FF37D1C}"/>
    <dgm:cxn modelId="{EF0A7B97-262F-4D78-82B3-5FC1820DA4F3}" type="presOf" srcId="{39264E1D-4681-4015-8467-9821B86796D3}" destId="{5832FB62-DDC5-4F7D-96C2-5DC3AB615B8E}" srcOrd="0" destOrd="8" presId="urn:microsoft.com/office/officeart/2005/8/layout/hList1"/>
    <dgm:cxn modelId="{DBEED7C6-BDD3-472E-98E2-C271D68263A0}" srcId="{62C2BC8A-5E31-4D15-B384-FE2BE33B49E2}" destId="{6175187E-D0CD-4DA2-AA15-E66D01ABF718}" srcOrd="8" destOrd="0" parTransId="{2D453DE6-BB1E-42B8-B4AC-B9DC47990E4E}" sibTransId="{9A62D80A-393F-44D2-8DD2-5F374C97428E}"/>
    <dgm:cxn modelId="{4ECFCDB5-DC58-48C6-B9BB-0C0C6A455A05}" type="presOf" srcId="{27783950-A02E-45BD-9340-48D66777096F}" destId="{5832FB62-DDC5-4F7D-96C2-5DC3AB615B8E}" srcOrd="0" destOrd="9" presId="urn:microsoft.com/office/officeart/2005/8/layout/hList1"/>
    <dgm:cxn modelId="{D47F2946-F57F-42AF-AC55-02CE72F702F3}" type="presOf" srcId="{64181B61-2A85-4E60-9BE8-EED34250B64E}" destId="{00C6DC9A-3E3E-41FC-A79A-19CD65C7A65C}" srcOrd="0" destOrd="5" presId="urn:microsoft.com/office/officeart/2005/8/layout/hList1"/>
    <dgm:cxn modelId="{18171546-327A-466D-9BDE-1A99902C1FC9}" type="presOf" srcId="{7A5AC868-2CEE-4A61-8AAD-39E369731B8F}" destId="{00C6DC9A-3E3E-41FC-A79A-19CD65C7A65C}" srcOrd="0" destOrd="9" presId="urn:microsoft.com/office/officeart/2005/8/layout/hList1"/>
    <dgm:cxn modelId="{B58F514C-28A7-4B29-A743-592150109437}" srcId="{AFACEE76-4989-4C49-9E81-7B2EB21CEE31}" destId="{9F08A953-41D2-47A2-A290-A14EEE453C52}" srcOrd="1" destOrd="0" parTransId="{3C2BA80F-057B-409B-9EAC-EF4697C334E8}" sibTransId="{F3959769-2F46-4EA3-829E-818E4239E7EA}"/>
    <dgm:cxn modelId="{FF392F1C-4D60-4F59-83B2-DC551143AA66}" srcId="{AFACEE76-4989-4C49-9E81-7B2EB21CEE31}" destId="{23CD21FF-3C90-45EB-B42E-A67F81777A5F}" srcOrd="3" destOrd="0" parTransId="{F4E61AC3-2B30-4A7A-8881-AE89E41A54A5}" sibTransId="{65731582-EFB2-4061-9958-AA10316C07BD}"/>
    <dgm:cxn modelId="{D4B5D01E-1EB1-4FA8-944F-628D6575B496}" type="presOf" srcId="{0F0072C3-A7DB-4F98-8470-1DC3AD47FCF1}" destId="{E5886CD8-D1F0-4BE4-98C5-567052D195ED}" srcOrd="0" destOrd="6" presId="urn:microsoft.com/office/officeart/2005/8/layout/hList1"/>
    <dgm:cxn modelId="{78FD1B15-32AD-40BB-8AB5-ECF7D1A50DF0}" type="presOf" srcId="{66B23B78-9A81-4551-B36D-05BFFB977C0C}" destId="{5832FB62-DDC5-4F7D-96C2-5DC3AB615B8E}" srcOrd="0" destOrd="0" presId="urn:microsoft.com/office/officeart/2005/8/layout/hList1"/>
    <dgm:cxn modelId="{AAA5D55A-2F2D-40E8-BF7C-C156333062FF}" type="presOf" srcId="{0DD82331-AA58-4D49-86EE-EDB94D57A040}" destId="{00C6DC9A-3E3E-41FC-A79A-19CD65C7A65C}" srcOrd="0" destOrd="3" presId="urn:microsoft.com/office/officeart/2005/8/layout/hList1"/>
    <dgm:cxn modelId="{8A4C23DA-5F59-48C7-8273-69B021C62168}" srcId="{6410AFC8-1AA6-4F56-88E3-CFC938A2626F}" destId="{E8078159-25E3-4431-B0DB-84D7268F0A20}" srcOrd="0" destOrd="0" parTransId="{911BF5A9-1196-4BC1-A3EE-B6B22440F9AA}" sibTransId="{48EFDA3E-4A24-4C23-B495-298D381B5FC9}"/>
    <dgm:cxn modelId="{165A26A3-C699-4B0E-8699-D5B2D092DE0B}" srcId="{AFACEE76-4989-4C49-9E81-7B2EB21CEE31}" destId="{79CC4BDE-1819-4DF0-9237-F0A1005D022D}" srcOrd="10" destOrd="0" parTransId="{23B0B68F-B10D-4146-941D-167ED0DC7303}" sibTransId="{95A64924-8A61-4FE5-A2DB-2366BF742BD5}"/>
    <dgm:cxn modelId="{A45CED37-FD79-4079-9FC9-341CE70D1EDA}" srcId="{AFACEE76-4989-4C49-9E81-7B2EB21CEE31}" destId="{F5548C27-0B97-4AC3-808C-1E3741FE74AC}" srcOrd="7" destOrd="0" parTransId="{93C08527-A76E-4094-8C65-949D3E294281}" sibTransId="{5FEDD7D5-2600-47F7-9C60-C1F1E0D11220}"/>
    <dgm:cxn modelId="{4F1708B2-1792-4BCB-85FF-5BC6A2C176E5}" srcId="{6410AFC8-1AA6-4F56-88E3-CFC938A2626F}" destId="{7EE95A72-FF12-4B17-B662-E7E4F755CEC6}" srcOrd="2" destOrd="0" parTransId="{E6526FC4-A2AA-4289-B1E1-DFB8EB2DFDDC}" sibTransId="{9D3E08E1-1C56-4411-8A6D-7CCF5C697B95}"/>
    <dgm:cxn modelId="{EE5A8262-1B25-4386-A866-83FA66899556}" type="presParOf" srcId="{9CC5A8EB-9933-4F20-9B60-26F0A00EF97F}" destId="{145CB36D-E38C-4A03-BD40-5FFF1D1B3E8E}" srcOrd="0" destOrd="0" presId="urn:microsoft.com/office/officeart/2005/8/layout/hList1"/>
    <dgm:cxn modelId="{29FDCC5F-0BAD-46EC-9173-3E3B38DC5CF6}" type="presParOf" srcId="{145CB36D-E38C-4A03-BD40-5FFF1D1B3E8E}" destId="{AC5C63A3-FF05-49CD-8917-FD3F196C1190}" srcOrd="0" destOrd="0" presId="urn:microsoft.com/office/officeart/2005/8/layout/hList1"/>
    <dgm:cxn modelId="{AD54ABB3-9D8C-4397-9DEB-437C8E86EF02}" type="presParOf" srcId="{145CB36D-E38C-4A03-BD40-5FFF1D1B3E8E}" destId="{00C6DC9A-3E3E-41FC-A79A-19CD65C7A65C}" srcOrd="1" destOrd="0" presId="urn:microsoft.com/office/officeart/2005/8/layout/hList1"/>
    <dgm:cxn modelId="{43E2DC3F-5602-4D89-992A-557FE9EB62A0}" type="presParOf" srcId="{9CC5A8EB-9933-4F20-9B60-26F0A00EF97F}" destId="{653CD256-2657-4DC8-A445-EFD25897F6EE}" srcOrd="1" destOrd="0" presId="urn:microsoft.com/office/officeart/2005/8/layout/hList1"/>
    <dgm:cxn modelId="{72E4F945-85BF-4A27-911B-C0AFA3539DA6}" type="presParOf" srcId="{9CC5A8EB-9933-4F20-9B60-26F0A00EF97F}" destId="{F3C0E6CF-9C8F-4145-A2A2-843384382156}" srcOrd="2" destOrd="0" presId="urn:microsoft.com/office/officeart/2005/8/layout/hList1"/>
    <dgm:cxn modelId="{FC1724C6-53DF-40AD-98F1-CFD80252187D}" type="presParOf" srcId="{F3C0E6CF-9C8F-4145-A2A2-843384382156}" destId="{D66D1DBD-07E3-45A6-88A2-F16A20F7B618}" srcOrd="0" destOrd="0" presId="urn:microsoft.com/office/officeart/2005/8/layout/hList1"/>
    <dgm:cxn modelId="{007E5127-2FDD-488D-8AFB-FC991153799E}" type="presParOf" srcId="{F3C0E6CF-9C8F-4145-A2A2-843384382156}" destId="{5832FB62-DDC5-4F7D-96C2-5DC3AB615B8E}" srcOrd="1" destOrd="0" presId="urn:microsoft.com/office/officeart/2005/8/layout/hList1"/>
    <dgm:cxn modelId="{2D0272A9-1F58-441F-82DF-E3D0D404EDB0}" type="presParOf" srcId="{9CC5A8EB-9933-4F20-9B60-26F0A00EF97F}" destId="{7062237F-331C-4892-8698-4CC66A74A0D5}" srcOrd="3" destOrd="0" presId="urn:microsoft.com/office/officeart/2005/8/layout/hList1"/>
    <dgm:cxn modelId="{8A6C2D7A-CC6E-45D8-886C-157AD1A8C53E}" type="presParOf" srcId="{9CC5A8EB-9933-4F20-9B60-26F0A00EF97F}" destId="{43F207C0-A80B-446E-BA14-56C047D57B0F}" srcOrd="4" destOrd="0" presId="urn:microsoft.com/office/officeart/2005/8/layout/hList1"/>
    <dgm:cxn modelId="{5316E02A-EF3C-4825-8348-A39F9488EF4B}" type="presParOf" srcId="{43F207C0-A80B-446E-BA14-56C047D57B0F}" destId="{455A03F4-AC5D-4DB9-AAEB-7CB555B5192A}" srcOrd="0" destOrd="0" presId="urn:microsoft.com/office/officeart/2005/8/layout/hList1"/>
    <dgm:cxn modelId="{05816E05-C96A-4441-9D50-B65DBA808E3F}" type="presParOf" srcId="{43F207C0-A80B-446E-BA14-56C047D57B0F}" destId="{E5886CD8-D1F0-4BE4-98C5-567052D195E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2BE839E6-1A67-441C-A5E1-5462B0AA7438}" type="datetimeFigureOut">
              <a:rPr lang="en-US" smtClean="0"/>
              <a:t>2/27/2017</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D48D2021-86B1-4736-B307-BD24A0CACFF8}" type="slidenum">
              <a:rPr lang="en-US" smtClean="0"/>
              <a:t>‹#›</a:t>
            </a:fld>
            <a:endParaRPr lang="en-US"/>
          </a:p>
        </p:txBody>
      </p:sp>
    </p:spTree>
    <p:extLst>
      <p:ext uri="{BB962C8B-B14F-4D97-AF65-F5344CB8AC3E}">
        <p14:creationId xmlns:p14="http://schemas.microsoft.com/office/powerpoint/2010/main" val="3278059790"/>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4ED9F417-C9D9-4D48-80E7-F498BDEFDCAE}" type="datetimeFigureOut">
              <a:rPr lang="en-US" smtClean="0"/>
              <a:t>2/27/2017</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766B8453-207F-4C0F-8325-215B2FB3A67A}" type="slidenum">
              <a:rPr lang="en-US" smtClean="0"/>
              <a:t>‹#›</a:t>
            </a:fld>
            <a:endParaRPr lang="en-US"/>
          </a:p>
        </p:txBody>
      </p:sp>
    </p:spTree>
    <p:extLst>
      <p:ext uri="{BB962C8B-B14F-4D97-AF65-F5344CB8AC3E}">
        <p14:creationId xmlns:p14="http://schemas.microsoft.com/office/powerpoint/2010/main" val="216374567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B8453-207F-4C0F-8325-215B2FB3A67A}" type="slidenum">
              <a:rPr lang="en-US" smtClean="0"/>
              <a:t>1</a:t>
            </a:fld>
            <a:endParaRPr lang="en-US"/>
          </a:p>
        </p:txBody>
      </p:sp>
    </p:spTree>
    <p:extLst>
      <p:ext uri="{BB962C8B-B14F-4D97-AF65-F5344CB8AC3E}">
        <p14:creationId xmlns:p14="http://schemas.microsoft.com/office/powerpoint/2010/main" val="2909420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2585BACE-A4C1-40B0-8EA5-DC036AB2D424}" type="slidenum">
              <a:rPr lang="en-US" smtClean="0"/>
              <a:pPr/>
              <a:t>16</a:t>
            </a:fld>
            <a:endParaRPr lang="en-US" dirty="0"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95755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p:spPr>
        <p:txBody>
          <a:bodyPr/>
          <a:lstStyle/>
          <a:p>
            <a:endParaRPr lang="en-US" smtClean="0">
              <a:latin typeface="Arial" charset="0"/>
              <a:ea typeface="ＭＳ Ｐゴシック" pitchFamily="34" charset="-128"/>
            </a:endParaRPr>
          </a:p>
        </p:txBody>
      </p:sp>
      <p:sp>
        <p:nvSpPr>
          <p:cNvPr id="51204" name="Slide Number Placeholder 3"/>
          <p:cNvSpPr>
            <a:spLocks noGrp="1"/>
          </p:cNvSpPr>
          <p:nvPr>
            <p:ph type="sldNum" sz="quarter" idx="4294967295"/>
          </p:nvPr>
        </p:nvSpPr>
        <p:spPr bwMode="auto">
          <a:xfrm>
            <a:off x="4097169" y="9041219"/>
            <a:ext cx="3135537" cy="476282"/>
          </a:xfrm>
          <a:prstGeom prst="rect">
            <a:avLst/>
          </a:prstGeom>
          <a:noFill/>
          <a:ln>
            <a:miter lim="800000"/>
            <a:headEnd/>
            <a:tailEnd/>
          </a:ln>
        </p:spPr>
        <p:txBody>
          <a:bodyPr lIns="93931" tIns="46965" rIns="93931" bIns="46965"/>
          <a:lstStyle/>
          <a:p>
            <a:fld id="{8CB5D9AD-C378-4FD5-91DB-246B68F92425}" type="slidenum">
              <a:rPr lang="en-US">
                <a:solidFill>
                  <a:srgbClr val="000000"/>
                </a:solidFill>
              </a:rPr>
              <a:pPr/>
              <a:t>27</a:t>
            </a:fld>
            <a:endParaRPr lang="en-US">
              <a:solidFill>
                <a:srgbClr val="000000"/>
              </a:solidFill>
            </a:endParaRPr>
          </a:p>
        </p:txBody>
      </p:sp>
    </p:spTree>
    <p:extLst>
      <p:ext uri="{BB962C8B-B14F-4D97-AF65-F5344CB8AC3E}">
        <p14:creationId xmlns:p14="http://schemas.microsoft.com/office/powerpoint/2010/main" val="828300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A92AAA-1879-41A7-BA14-F4A9F0207599}" type="datetime1">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763050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01295-44FB-486B-8F3A-9FA5D04A77B5}" type="datetime1">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30171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409FB-FABC-4445-8439-3A560FC948F2}" type="datetime1">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1340565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628650" y="1202268"/>
            <a:ext cx="7886700" cy="49746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F83E1-9AAC-4C71-98F1-520AFDA84B9A}" type="datetime1">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39346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9F4C7-CF9E-4FE7-A3BF-CCD8017540CA}" type="datetime1">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190524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311034-C8C6-44C9-9770-001422D3308D}" type="datetime1">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102571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A30C4C-6FC8-4D7E-9834-D9C9BA22196F}" type="datetime1">
              <a:rPr lang="en-US" smtClean="0"/>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27074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23B1D-405D-45E3-A622-12D2CE0C6F11}" type="datetime1">
              <a:rPr lang="en-US" smtClean="0"/>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42356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87CE8-9DA0-4F40-869C-66386C6CDE9E}" type="datetime1">
              <a:rPr lang="en-US" smtClean="0"/>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71548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66D6A-77AF-4F32-A6D8-9A4A34774426}" type="datetime1">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2104050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404E7-51BD-49AE-B1E6-53C02D03FF35}" type="datetime1">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FAF79-B0D9-444A-ABDC-4F1DB8DFCFE0}" type="slidenum">
              <a:rPr lang="en-US" smtClean="0"/>
              <a:t>‹#›</a:t>
            </a:fld>
            <a:endParaRPr lang="en-US"/>
          </a:p>
        </p:txBody>
      </p:sp>
    </p:spTree>
    <p:extLst>
      <p:ext uri="{BB962C8B-B14F-4D97-AF65-F5344CB8AC3E}">
        <p14:creationId xmlns:p14="http://schemas.microsoft.com/office/powerpoint/2010/main" val="71022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479634" y="6576368"/>
            <a:ext cx="184731" cy="230832"/>
          </a:xfrm>
          <a:prstGeom prst="rect">
            <a:avLst/>
          </a:prstGeom>
        </p:spPr>
        <p:txBody>
          <a:bodyPr vert="horz" wrap="none" lIns="91440" tIns="45720" rIns="91440" bIns="45720" rtlCol="0" anchor="b" anchorCtr="1">
            <a:spAutoFit/>
          </a:bodyPr>
          <a:lstStyle>
            <a:lvl1pPr algn="ctr">
              <a:defRPr sz="900">
                <a:solidFill>
                  <a:schemeClr val="tx1">
                    <a:tint val="75000"/>
                  </a:schemeClr>
                </a:solidFill>
              </a:defRPr>
            </a:lvl1pPr>
          </a:lstStyle>
          <a:p>
            <a:endParaRPr lang="en-US"/>
          </a:p>
        </p:txBody>
      </p:sp>
      <p:sp>
        <p:nvSpPr>
          <p:cNvPr id="8" name="Rectangle 7"/>
          <p:cNvSpPr/>
          <p:nvPr userDrawn="1"/>
        </p:nvSpPr>
        <p:spPr>
          <a:xfrm>
            <a:off x="-2" y="0"/>
            <a:ext cx="8448677" cy="904875"/>
          </a:xfrm>
          <a:prstGeom prst="rect">
            <a:avLst/>
          </a:prstGeom>
          <a:solidFill>
            <a:schemeClr val="accent1">
              <a:lumMod val="40000"/>
              <a:lumOff val="6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1" y="-33866"/>
            <a:ext cx="5905499" cy="299507"/>
          </a:xfrm>
          <a:prstGeom prst="rect">
            <a:avLst/>
          </a:prstGeom>
          <a:gradFill>
            <a:gsLst>
              <a:gs pos="0">
                <a:schemeClr val="accent1">
                  <a:lumMod val="5000"/>
                  <a:lumOff val="95000"/>
                </a:schemeClr>
              </a:gs>
              <a:gs pos="38000">
                <a:schemeClr val="accent1">
                  <a:lumMod val="45000"/>
                  <a:lumOff val="55000"/>
                </a:schemeClr>
              </a:gs>
              <a:gs pos="81000">
                <a:schemeClr val="accent5">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265641"/>
            <a:ext cx="8210550" cy="63923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444360"/>
            <a:ext cx="7886700" cy="47326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Freeform 175"/>
          <p:cNvSpPr>
            <a:spLocks/>
          </p:cNvSpPr>
          <p:nvPr userDrawn="1"/>
        </p:nvSpPr>
        <p:spPr bwMode="auto">
          <a:xfrm rot="10800000">
            <a:off x="3971923" y="-33866"/>
            <a:ext cx="5172075" cy="1298838"/>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31F137F-BEB2-48B4-9588-5934D2EDC990}" type="datetime1">
              <a:rPr lang="en-US" smtClean="0"/>
              <a:t>2/27/2017</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6FAF79-B0D9-444A-ABDC-4F1DB8DFCFE0}" type="slidenum">
              <a:rPr lang="en-US" smtClean="0"/>
              <a:t>‹#›</a:t>
            </a:fld>
            <a:endParaRPr lang="en-US"/>
          </a:p>
        </p:txBody>
      </p:sp>
      <p:sp>
        <p:nvSpPr>
          <p:cNvPr id="12" name="Freeform 2"/>
          <p:cNvSpPr>
            <a:spLocks/>
          </p:cNvSpPr>
          <p:nvPr userDrawn="1"/>
        </p:nvSpPr>
        <p:spPr bwMode="black">
          <a:xfrm>
            <a:off x="7839075" y="120650"/>
            <a:ext cx="1146161" cy="620713"/>
          </a:xfrm>
          <a:custGeom>
            <a:avLst/>
            <a:gdLst/>
            <a:ahLst/>
            <a:cxnLst>
              <a:cxn ang="0">
                <a:pos x="1158" y="163"/>
              </a:cxn>
              <a:cxn ang="0">
                <a:pos x="950" y="163"/>
              </a:cxn>
              <a:cxn ang="0">
                <a:pos x="1002" y="0"/>
              </a:cxn>
              <a:cxn ang="0">
                <a:pos x="825" y="163"/>
              </a:cxn>
              <a:cxn ang="0">
                <a:pos x="4" y="163"/>
              </a:cxn>
              <a:cxn ang="0">
                <a:pos x="0" y="164"/>
              </a:cxn>
              <a:cxn ang="0">
                <a:pos x="4" y="165"/>
              </a:cxn>
              <a:cxn ang="0">
                <a:pos x="130" y="167"/>
              </a:cxn>
              <a:cxn ang="0">
                <a:pos x="408" y="170"/>
              </a:cxn>
              <a:cxn ang="0">
                <a:pos x="810" y="176"/>
              </a:cxn>
              <a:cxn ang="0">
                <a:pos x="736" y="245"/>
              </a:cxn>
              <a:cxn ang="0">
                <a:pos x="710" y="272"/>
              </a:cxn>
              <a:cxn ang="0">
                <a:pos x="712" y="272"/>
              </a:cxn>
              <a:cxn ang="0">
                <a:pos x="744" y="245"/>
              </a:cxn>
              <a:cxn ang="0">
                <a:pos x="826" y="177"/>
              </a:cxn>
              <a:cxn ang="0">
                <a:pos x="929" y="177"/>
              </a:cxn>
              <a:cxn ang="0">
                <a:pos x="918" y="217"/>
              </a:cxn>
              <a:cxn ang="0">
                <a:pos x="909" y="255"/>
              </a:cxn>
              <a:cxn ang="0">
                <a:pos x="696" y="353"/>
              </a:cxn>
              <a:cxn ang="0">
                <a:pos x="577" y="408"/>
              </a:cxn>
              <a:cxn ang="0">
                <a:pos x="580" y="409"/>
              </a:cxn>
              <a:cxn ang="0">
                <a:pos x="691" y="361"/>
              </a:cxn>
              <a:cxn ang="0">
                <a:pos x="906" y="268"/>
              </a:cxn>
              <a:cxn ang="0">
                <a:pos x="879" y="374"/>
              </a:cxn>
              <a:cxn ang="0">
                <a:pos x="868" y="414"/>
              </a:cxn>
              <a:cxn ang="0">
                <a:pos x="868" y="416"/>
              </a:cxn>
              <a:cxn ang="0">
                <a:pos x="871" y="415"/>
              </a:cxn>
              <a:cxn ang="0">
                <a:pos x="885" y="373"/>
              </a:cxn>
              <a:cxn ang="0">
                <a:pos x="918" y="262"/>
              </a:cxn>
              <a:cxn ang="0">
                <a:pos x="1006" y="225"/>
              </a:cxn>
              <a:cxn ang="0">
                <a:pos x="1084" y="192"/>
              </a:cxn>
              <a:cxn ang="0">
                <a:pos x="1158" y="163"/>
              </a:cxn>
              <a:cxn ang="0">
                <a:pos x="843" y="163"/>
              </a:cxn>
              <a:cxn ang="0">
                <a:pos x="924" y="95"/>
              </a:cxn>
              <a:cxn ang="0">
                <a:pos x="956" y="68"/>
              </a:cxn>
              <a:cxn ang="0">
                <a:pos x="932" y="163"/>
              </a:cxn>
              <a:cxn ang="0">
                <a:pos x="843" y="163"/>
              </a:cxn>
              <a:cxn ang="0">
                <a:pos x="1158" y="163"/>
              </a:cxn>
              <a:cxn ang="0">
                <a:pos x="945" y="179"/>
              </a:cxn>
              <a:cxn ang="0">
                <a:pos x="1068" y="181"/>
              </a:cxn>
              <a:cxn ang="0">
                <a:pos x="1028" y="200"/>
              </a:cxn>
              <a:cxn ang="0">
                <a:pos x="924" y="248"/>
              </a:cxn>
              <a:cxn ang="0">
                <a:pos x="945" y="179"/>
              </a:cxn>
              <a:cxn ang="0">
                <a:pos x="1158" y="163"/>
              </a:cxn>
            </a:cxnLst>
            <a:rect l="0" t="0" r="r" b="b"/>
            <a:pathLst>
              <a:path w="1159" h="417">
                <a:moveTo>
                  <a:pt x="1158" y="163"/>
                </a:moveTo>
                <a:lnTo>
                  <a:pt x="950" y="163"/>
                </a:lnTo>
                <a:lnTo>
                  <a:pt x="1002" y="0"/>
                </a:lnTo>
                <a:lnTo>
                  <a:pt x="825" y="163"/>
                </a:lnTo>
                <a:lnTo>
                  <a:pt x="4" y="163"/>
                </a:lnTo>
                <a:lnTo>
                  <a:pt x="0" y="164"/>
                </a:lnTo>
                <a:lnTo>
                  <a:pt x="4" y="165"/>
                </a:lnTo>
                <a:lnTo>
                  <a:pt x="130" y="167"/>
                </a:lnTo>
                <a:lnTo>
                  <a:pt x="408" y="170"/>
                </a:lnTo>
                <a:lnTo>
                  <a:pt x="810" y="176"/>
                </a:lnTo>
                <a:lnTo>
                  <a:pt x="736" y="245"/>
                </a:lnTo>
                <a:lnTo>
                  <a:pt x="710" y="272"/>
                </a:lnTo>
                <a:lnTo>
                  <a:pt x="712" y="272"/>
                </a:lnTo>
                <a:lnTo>
                  <a:pt x="744" y="245"/>
                </a:lnTo>
                <a:lnTo>
                  <a:pt x="826" y="177"/>
                </a:lnTo>
                <a:lnTo>
                  <a:pt x="929" y="177"/>
                </a:lnTo>
                <a:lnTo>
                  <a:pt x="918" y="217"/>
                </a:lnTo>
                <a:lnTo>
                  <a:pt x="909" y="255"/>
                </a:lnTo>
                <a:lnTo>
                  <a:pt x="696" y="353"/>
                </a:lnTo>
                <a:lnTo>
                  <a:pt x="577" y="408"/>
                </a:lnTo>
                <a:lnTo>
                  <a:pt x="580" y="409"/>
                </a:lnTo>
                <a:lnTo>
                  <a:pt x="691" y="361"/>
                </a:lnTo>
                <a:lnTo>
                  <a:pt x="906" y="268"/>
                </a:lnTo>
                <a:lnTo>
                  <a:pt x="879" y="374"/>
                </a:lnTo>
                <a:lnTo>
                  <a:pt x="868" y="414"/>
                </a:lnTo>
                <a:lnTo>
                  <a:pt x="868" y="416"/>
                </a:lnTo>
                <a:lnTo>
                  <a:pt x="871" y="415"/>
                </a:lnTo>
                <a:lnTo>
                  <a:pt x="885" y="373"/>
                </a:lnTo>
                <a:lnTo>
                  <a:pt x="918" y="262"/>
                </a:lnTo>
                <a:lnTo>
                  <a:pt x="1006" y="225"/>
                </a:lnTo>
                <a:lnTo>
                  <a:pt x="1084" y="192"/>
                </a:lnTo>
                <a:lnTo>
                  <a:pt x="1158" y="163"/>
                </a:lnTo>
                <a:lnTo>
                  <a:pt x="843" y="163"/>
                </a:lnTo>
                <a:lnTo>
                  <a:pt x="924" y="95"/>
                </a:lnTo>
                <a:lnTo>
                  <a:pt x="956" y="68"/>
                </a:lnTo>
                <a:lnTo>
                  <a:pt x="932" y="163"/>
                </a:lnTo>
                <a:lnTo>
                  <a:pt x="843" y="163"/>
                </a:lnTo>
                <a:lnTo>
                  <a:pt x="1158" y="163"/>
                </a:lnTo>
                <a:lnTo>
                  <a:pt x="945" y="179"/>
                </a:lnTo>
                <a:lnTo>
                  <a:pt x="1068" y="181"/>
                </a:lnTo>
                <a:lnTo>
                  <a:pt x="1028" y="200"/>
                </a:lnTo>
                <a:lnTo>
                  <a:pt x="924" y="248"/>
                </a:lnTo>
                <a:lnTo>
                  <a:pt x="945" y="179"/>
                </a:lnTo>
                <a:lnTo>
                  <a:pt x="1158" y="163"/>
                </a:lnTo>
              </a:path>
            </a:pathLst>
          </a:custGeom>
          <a:solidFill>
            <a:schemeClr val="bg1"/>
          </a:solidFill>
          <a:ln w="127000" cap="rnd" cmpd="sng">
            <a:noFill/>
            <a:prstDash val="solid"/>
            <a:round/>
            <a:headEnd type="none" w="med" len="med"/>
            <a:tailEnd type="none" w="med" len="med"/>
          </a:ln>
          <a:effectLst/>
        </p:spPr>
        <p:txBody>
          <a:bodyPr/>
          <a:lstStyle/>
          <a:p>
            <a:pPr eaLnBrk="0" hangingPunct="0">
              <a:defRPr/>
            </a:pPr>
            <a:endParaRPr lang="en-US" dirty="0">
              <a:effectLst>
                <a:outerShdw blurRad="38100" dist="38100" dir="2700000" algn="tl">
                  <a:srgbClr val="C0C0C0"/>
                </a:outerShdw>
              </a:effectLst>
              <a:latin typeface="Arial" charset="0"/>
              <a:ea typeface="ＭＳ Ｐゴシック" pitchFamily="-112" charset="-128"/>
            </a:endParaRPr>
          </a:p>
        </p:txBody>
      </p:sp>
      <p:sp>
        <p:nvSpPr>
          <p:cNvPr id="18" name="Rectangle 17"/>
          <p:cNvSpPr/>
          <p:nvPr userDrawn="1"/>
        </p:nvSpPr>
        <p:spPr>
          <a:xfrm rot="10800000">
            <a:off x="180973" y="6576367"/>
            <a:ext cx="8963026" cy="281632"/>
          </a:xfrm>
          <a:prstGeom prst="rect">
            <a:avLst/>
          </a:prstGeom>
          <a:gradFill>
            <a:gsLst>
              <a:gs pos="0">
                <a:schemeClr val="accent1">
                  <a:lumMod val="5000"/>
                  <a:lumOff val="95000"/>
                </a:schemeClr>
              </a:gs>
              <a:gs pos="45000">
                <a:schemeClr val="accent1">
                  <a:lumMod val="45000"/>
                  <a:lumOff val="55000"/>
                </a:schemeClr>
              </a:gs>
              <a:gs pos="78000">
                <a:schemeClr val="accent5">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75"/>
          <p:cNvSpPr>
            <a:spLocks/>
          </p:cNvSpPr>
          <p:nvPr userDrawn="1"/>
        </p:nvSpPr>
        <p:spPr bwMode="auto">
          <a:xfrm>
            <a:off x="0" y="5613732"/>
            <a:ext cx="2152648" cy="1244268"/>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a:p>
        </p:txBody>
      </p:sp>
    </p:spTree>
    <p:extLst>
      <p:ext uri="{BB962C8B-B14F-4D97-AF65-F5344CB8AC3E}">
        <p14:creationId xmlns:p14="http://schemas.microsoft.com/office/powerpoint/2010/main" val="3654897179"/>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4479634" y="6576368"/>
            <a:ext cx="184731" cy="230832"/>
          </a:xfrm>
        </p:spPr>
        <p:txBody>
          <a:bodyPr wrap="none" anchor="b" anchorCtr="1">
            <a:spAutoFit/>
          </a:bodyPr>
          <a:lstStyle/>
          <a:p>
            <a:endParaRPr lang="en-US"/>
          </a:p>
        </p:txBody>
      </p:sp>
      <p:sp>
        <p:nvSpPr>
          <p:cNvPr id="2" name="Title 1"/>
          <p:cNvSpPr>
            <a:spLocks noGrp="1"/>
          </p:cNvSpPr>
          <p:nvPr>
            <p:ph type="ctrTitle"/>
          </p:nvPr>
        </p:nvSpPr>
        <p:spPr>
          <a:xfrm>
            <a:off x="1142999" y="2027971"/>
            <a:ext cx="6858000" cy="2387600"/>
          </a:xfrm>
        </p:spPr>
        <p:txBody>
          <a:bodyPr/>
          <a:lstStyle/>
          <a:p>
            <a:r>
              <a:rPr lang="en-US" b="1" dirty="0" smtClean="0"/>
              <a:t>Corrective </a:t>
            </a:r>
            <a:r>
              <a:rPr lang="en-US" b="1" dirty="0"/>
              <a:t>Action </a:t>
            </a:r>
            <a:r>
              <a:rPr lang="en-US" b="1" dirty="0" smtClean="0"/>
              <a:t>Board</a:t>
            </a:r>
            <a:br>
              <a:rPr lang="en-US" b="1" dirty="0" smtClean="0"/>
            </a:br>
            <a:r>
              <a:rPr lang="en-US" b="1" dirty="0" smtClean="0"/>
              <a:t>Overview</a:t>
            </a:r>
            <a:endParaRPr lang="en-US" b="1" dirty="0"/>
          </a:p>
        </p:txBody>
      </p:sp>
      <p:sp>
        <p:nvSpPr>
          <p:cNvPr id="3" name="Subtitle 2"/>
          <p:cNvSpPr>
            <a:spLocks noGrp="1"/>
          </p:cNvSpPr>
          <p:nvPr>
            <p:ph type="subTitle" idx="1"/>
          </p:nvPr>
        </p:nvSpPr>
        <p:spPr>
          <a:xfrm>
            <a:off x="6951058" y="6241712"/>
            <a:ext cx="2417496" cy="273106"/>
          </a:xfrm>
        </p:spPr>
        <p:txBody>
          <a:bodyPr>
            <a:noAutofit/>
          </a:bodyPr>
          <a:lstStyle/>
          <a:p>
            <a:r>
              <a:rPr lang="en-US" sz="1200" dirty="0" smtClean="0"/>
              <a:t>Updated: 26 April 2016</a:t>
            </a:r>
            <a:endParaRPr lang="en-US" sz="1200" dirty="0"/>
          </a:p>
        </p:txBody>
      </p:sp>
      <p:sp>
        <p:nvSpPr>
          <p:cNvPr id="5" name="Slide Number Placeholder 4"/>
          <p:cNvSpPr>
            <a:spLocks noGrp="1"/>
          </p:cNvSpPr>
          <p:nvPr>
            <p:ph type="sldNum" sz="quarter" idx="12"/>
          </p:nvPr>
        </p:nvSpPr>
        <p:spPr/>
        <p:txBody>
          <a:bodyPr/>
          <a:lstStyle/>
          <a:p>
            <a:fld id="{2F6FAF79-B0D9-444A-ABDC-4F1DB8DFCFE0}" type="slidenum">
              <a:rPr lang="en-US" smtClean="0"/>
              <a:t>1</a:t>
            </a:fld>
            <a:endParaRPr lang="en-US" dirty="0"/>
          </a:p>
        </p:txBody>
      </p:sp>
    </p:spTree>
    <p:extLst>
      <p:ext uri="{BB962C8B-B14F-4D97-AF65-F5344CB8AC3E}">
        <p14:creationId xmlns:p14="http://schemas.microsoft.com/office/powerpoint/2010/main" val="126978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Suggested Agenda </a:t>
            </a:r>
            <a:r>
              <a:rPr lang="en-US" b="1" smtClean="0"/>
              <a:t>Items By CAB Level</a:t>
            </a:r>
            <a:endParaRPr lang="en-US" b="1" dirty="0"/>
          </a:p>
        </p:txBody>
      </p:sp>
      <p:graphicFrame>
        <p:nvGraphicFramePr>
          <p:cNvPr id="6" name="Diagram 5"/>
          <p:cNvGraphicFramePr/>
          <p:nvPr>
            <p:extLst>
              <p:ext uri="{D42A27DB-BD31-4B8C-83A1-F6EECF244321}">
                <p14:modId xmlns:p14="http://schemas.microsoft.com/office/powerpoint/2010/main" val="1850927314"/>
              </p:ext>
            </p:extLst>
          </p:nvPr>
        </p:nvGraphicFramePr>
        <p:xfrm>
          <a:off x="462774" y="1247774"/>
          <a:ext cx="8218449" cy="4799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F6FAF79-B0D9-444A-ABDC-4F1DB8DFCFE0}" type="slidenum">
              <a:rPr lang="en-US" smtClean="0"/>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9112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Level CAB</a:t>
            </a:r>
            <a:endParaRPr lang="en-US" dirty="0"/>
          </a:p>
        </p:txBody>
      </p:sp>
      <p:sp>
        <p:nvSpPr>
          <p:cNvPr id="3" name="Content Placeholder 2"/>
          <p:cNvSpPr>
            <a:spLocks noGrp="1"/>
          </p:cNvSpPr>
          <p:nvPr>
            <p:ph idx="1"/>
          </p:nvPr>
        </p:nvSpPr>
        <p:spPr/>
        <p:txBody>
          <a:bodyPr>
            <a:normAutofit/>
          </a:bodyPr>
          <a:lstStyle/>
          <a:p>
            <a:r>
              <a:rPr lang="en-US" dirty="0" smtClean="0"/>
              <a:t>A CAB at senior level is critical to optimize program performance.</a:t>
            </a:r>
          </a:p>
          <a:p>
            <a:r>
              <a:rPr lang="en-US" dirty="0"/>
              <a:t>Charts presented to Senior Level should be reviewed by various team members and well prepared. </a:t>
            </a:r>
            <a:r>
              <a:rPr lang="en-US" dirty="0" smtClean="0"/>
              <a:t> </a:t>
            </a:r>
          </a:p>
          <a:p>
            <a:r>
              <a:rPr lang="en-US" dirty="0" smtClean="0"/>
              <a:t>A majority of the topics at Senior CAB should address a broad level of the specific items topics discussed during lower level CABs. </a:t>
            </a:r>
          </a:p>
          <a:p>
            <a:pPr lvl="1"/>
            <a:r>
              <a:rPr lang="en-US" dirty="0"/>
              <a:t>Issues </a:t>
            </a:r>
            <a:r>
              <a:rPr lang="en-US" dirty="0" smtClean="0"/>
              <a:t>previously discussed that </a:t>
            </a:r>
            <a:r>
              <a:rPr lang="en-US" dirty="0"/>
              <a:t>risk delaying or stopping production.</a:t>
            </a:r>
          </a:p>
          <a:p>
            <a:pPr lvl="1"/>
            <a:r>
              <a:rPr lang="en-US" dirty="0"/>
              <a:t>Continuous improvement plans for significant previously discussed issues.</a:t>
            </a:r>
          </a:p>
          <a:p>
            <a:pPr lvl="1"/>
            <a:r>
              <a:rPr lang="en-US" dirty="0" smtClean="0"/>
              <a:t>Trending </a:t>
            </a:r>
            <a:r>
              <a:rPr lang="en-US" b="1" dirty="0" smtClean="0"/>
              <a:t>and</a:t>
            </a:r>
            <a:r>
              <a:rPr lang="en-US" dirty="0" smtClean="0"/>
              <a:t> analysis of the following items presented during lower level CAB:</a:t>
            </a:r>
          </a:p>
          <a:p>
            <a:pPr lvl="2"/>
            <a:r>
              <a:rPr lang="en-US" sz="1600" dirty="0" smtClean="0"/>
              <a:t>Non-Conformance Reports or Defect Documents</a:t>
            </a:r>
            <a:endParaRPr lang="en-US" sz="1600" dirty="0"/>
          </a:p>
          <a:p>
            <a:pPr lvl="2"/>
            <a:r>
              <a:rPr lang="en-US" sz="1600" dirty="0" smtClean="0"/>
              <a:t>Waivers</a:t>
            </a:r>
          </a:p>
          <a:p>
            <a:pPr lvl="2"/>
            <a:r>
              <a:rPr lang="en-US" sz="1600" dirty="0" smtClean="0"/>
              <a:t>Shop floor rejects</a:t>
            </a:r>
          </a:p>
          <a:p>
            <a:pPr lvl="2"/>
            <a:r>
              <a:rPr lang="en-US" sz="1600" dirty="0" smtClean="0"/>
              <a:t>Scrap</a:t>
            </a:r>
          </a:p>
          <a:p>
            <a:pPr lvl="2"/>
            <a:r>
              <a:rPr lang="en-US" sz="1600" dirty="0" smtClean="0"/>
              <a:t>Rework</a:t>
            </a:r>
          </a:p>
          <a:p>
            <a:pPr lvl="2"/>
            <a:r>
              <a:rPr lang="en-US" sz="1600" dirty="0" smtClean="0"/>
              <a:t>Corrective Actions</a:t>
            </a:r>
          </a:p>
        </p:txBody>
      </p:sp>
      <p:sp>
        <p:nvSpPr>
          <p:cNvPr id="5" name="Slide Number Placeholder 4"/>
          <p:cNvSpPr>
            <a:spLocks noGrp="1"/>
          </p:cNvSpPr>
          <p:nvPr>
            <p:ph type="sldNum" sz="quarter" idx="12"/>
          </p:nvPr>
        </p:nvSpPr>
        <p:spPr/>
        <p:txBody>
          <a:bodyPr/>
          <a:lstStyle/>
          <a:p>
            <a:fld id="{2F6FAF79-B0D9-444A-ABDC-4F1DB8DFCFE0}" type="slidenum">
              <a:rPr lang="en-US" smtClean="0"/>
              <a:t>11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0536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Examples of Charts for CAB</a:t>
            </a:r>
            <a:endParaRPr lang="en-US" b="1" dirty="0"/>
          </a:p>
        </p:txBody>
      </p:sp>
      <p:sp>
        <p:nvSpPr>
          <p:cNvPr id="3" name="Slide Number Placeholder 2"/>
          <p:cNvSpPr>
            <a:spLocks noGrp="1"/>
          </p:cNvSpPr>
          <p:nvPr>
            <p:ph type="sldNum" sz="quarter" idx="12"/>
          </p:nvPr>
        </p:nvSpPr>
        <p:spPr/>
        <p:txBody>
          <a:bodyPr/>
          <a:lstStyle/>
          <a:p>
            <a:fld id="{2F6FAF79-B0D9-444A-ABDC-4F1DB8DFCFE0}" type="slidenum">
              <a:rPr lang="en-US" smtClean="0"/>
              <a:t>12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4148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Action Items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5672308"/>
              </p:ext>
            </p:extLst>
          </p:nvPr>
        </p:nvGraphicFramePr>
        <p:xfrm>
          <a:off x="800100" y="1379220"/>
          <a:ext cx="7870997" cy="1120458"/>
        </p:xfrm>
        <a:graphic>
          <a:graphicData uri="http://schemas.openxmlformats.org/drawingml/2006/table">
            <a:tbl>
              <a:tblPr firstRow="1" bandRow="1">
                <a:tableStyleId>{5C22544A-7EE6-4342-B048-85BDC9FD1C3A}</a:tableStyleId>
              </a:tblPr>
              <a:tblGrid>
                <a:gridCol w="532866"/>
                <a:gridCol w="948831"/>
                <a:gridCol w="827615"/>
                <a:gridCol w="1354872"/>
                <a:gridCol w="1804361"/>
                <a:gridCol w="909576"/>
                <a:gridCol w="746438"/>
                <a:gridCol w="746438"/>
              </a:tblGrid>
              <a:tr h="452756">
                <a:tc>
                  <a:txBody>
                    <a:bodyPr/>
                    <a:lstStyle/>
                    <a:p>
                      <a:r>
                        <a:rPr lang="en-US" dirty="0" smtClean="0"/>
                        <a:t>Item</a:t>
                      </a:r>
                      <a:endParaRPr lang="en-US" dirty="0"/>
                    </a:p>
                  </a:txBody>
                  <a:tcPr/>
                </a:tc>
                <a:tc>
                  <a:txBody>
                    <a:bodyPr/>
                    <a:lstStyle/>
                    <a:p>
                      <a:r>
                        <a:rPr lang="en-US" dirty="0" smtClean="0"/>
                        <a:t>Open Date</a:t>
                      </a:r>
                      <a:endParaRPr lang="en-US" dirty="0"/>
                    </a:p>
                  </a:txBody>
                  <a:tcPr/>
                </a:tc>
                <a:tc>
                  <a:txBody>
                    <a:bodyPr/>
                    <a:lstStyle/>
                    <a:p>
                      <a:r>
                        <a:rPr lang="en-US" dirty="0" err="1" smtClean="0"/>
                        <a:t>Actionee</a:t>
                      </a:r>
                      <a:endParaRPr lang="en-US" dirty="0"/>
                    </a:p>
                  </a:txBody>
                  <a:tcPr/>
                </a:tc>
                <a:tc>
                  <a:txBody>
                    <a:bodyPr/>
                    <a:lstStyle/>
                    <a:p>
                      <a:r>
                        <a:rPr lang="en-US" dirty="0" smtClean="0"/>
                        <a:t>Action</a:t>
                      </a:r>
                      <a:endParaRPr lang="en-US" dirty="0"/>
                    </a:p>
                  </a:txBody>
                  <a:tcPr/>
                </a:tc>
                <a:tc>
                  <a:txBody>
                    <a:bodyPr/>
                    <a:lstStyle/>
                    <a:p>
                      <a:r>
                        <a:rPr lang="en-US" dirty="0" smtClean="0"/>
                        <a:t>Closure Criteria</a:t>
                      </a:r>
                      <a:endParaRPr lang="en-US" dirty="0"/>
                    </a:p>
                  </a:txBody>
                  <a:tcPr/>
                </a:tc>
                <a:tc>
                  <a:txBody>
                    <a:bodyPr/>
                    <a:lstStyle/>
                    <a:p>
                      <a:r>
                        <a:rPr lang="en-US" dirty="0" smtClean="0"/>
                        <a:t>Status</a:t>
                      </a:r>
                      <a:endParaRPr lang="en-US" dirty="0"/>
                    </a:p>
                  </a:txBody>
                  <a:tcPr/>
                </a:tc>
                <a:tc>
                  <a:txBody>
                    <a:bodyPr/>
                    <a:lstStyle/>
                    <a:p>
                      <a:r>
                        <a:rPr lang="en-US" dirty="0" smtClean="0"/>
                        <a:t>ECD</a:t>
                      </a:r>
                      <a:endParaRPr lang="en-US" dirty="0"/>
                    </a:p>
                  </a:txBody>
                  <a:tcPr/>
                </a:tc>
                <a:tc>
                  <a:txBody>
                    <a:bodyPr/>
                    <a:lstStyle/>
                    <a:p>
                      <a:r>
                        <a:rPr lang="en-US" dirty="0" smtClean="0"/>
                        <a:t>Priority </a:t>
                      </a:r>
                      <a:endParaRPr lang="en-US" dirty="0"/>
                    </a:p>
                  </a:txBody>
                  <a:tcPr/>
                </a:tc>
              </a:tr>
              <a:tr h="333851">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33851">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Flowchart: Alternate Process 4"/>
          <p:cNvSpPr/>
          <p:nvPr/>
        </p:nvSpPr>
        <p:spPr>
          <a:xfrm>
            <a:off x="4655820" y="555498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bg2">
                    <a:lumMod val="50000"/>
                  </a:schemeClr>
                </a:solidFill>
              </a:rPr>
              <a:t>This lists action items that are created during CAB and can be looked at the beginning of each CAB.</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2F6FAF79-B0D9-444A-ABDC-4F1DB8DFCFE0}" type="slidenum">
              <a:rPr lang="en-US" smtClean="0"/>
              <a:t>13</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75618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a:stCxn id="7" idx="3"/>
          </p:cNvCxnSpPr>
          <p:nvPr/>
        </p:nvCxnSpPr>
        <p:spPr>
          <a:xfrm flipH="1">
            <a:off x="4572000" y="1104577"/>
            <a:ext cx="2" cy="547179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7" name="Text Box 5"/>
          <p:cNvSpPr txBox="1">
            <a:spLocks noChangeArrowheads="1"/>
          </p:cNvSpPr>
          <p:nvPr/>
        </p:nvSpPr>
        <p:spPr bwMode="auto">
          <a:xfrm>
            <a:off x="0" y="916458"/>
            <a:ext cx="4572002" cy="376238"/>
          </a:xfrm>
          <a:prstGeom prst="rect">
            <a:avLst/>
          </a:prstGeom>
          <a:solidFill>
            <a:srgbClr val="000066"/>
          </a:solidFill>
          <a:ln w="9525">
            <a:solidFill>
              <a:schemeClr val="tx1"/>
            </a:solidFill>
            <a:miter lim="800000"/>
            <a:headEnd/>
            <a:tailEnd/>
          </a:ln>
          <a:effectLst/>
        </p:spPr>
        <p:txBody>
          <a:bodyPr wrap="square">
            <a:spAutoFit/>
          </a:bodyPr>
          <a:lstStyle/>
          <a:p>
            <a:pPr algn="ctr" eaLnBrk="0" fontAlgn="base" hangingPunct="0">
              <a:spcBef>
                <a:spcPct val="50000"/>
              </a:spcBef>
              <a:spcAft>
                <a:spcPct val="0"/>
              </a:spcAft>
              <a:defRPr/>
            </a:pPr>
            <a:r>
              <a:rPr lang="en-US" b="1" dirty="0" smtClean="0">
                <a:solidFill>
                  <a:prstClr val="white"/>
                </a:solidFill>
                <a:latin typeface="Arial" charset="0"/>
              </a:rPr>
              <a:t>Nonconformance</a:t>
            </a:r>
            <a:endParaRPr lang="en-US" dirty="0">
              <a:solidFill>
                <a:prstClr val="white"/>
              </a:solidFill>
              <a:latin typeface="Arial" charset="0"/>
            </a:endParaRPr>
          </a:p>
        </p:txBody>
      </p:sp>
      <p:sp>
        <p:nvSpPr>
          <p:cNvPr id="8" name="Title 7"/>
          <p:cNvSpPr>
            <a:spLocks noGrp="1"/>
          </p:cNvSpPr>
          <p:nvPr>
            <p:ph type="title"/>
          </p:nvPr>
        </p:nvSpPr>
        <p:spPr/>
        <p:txBody>
          <a:bodyPr>
            <a:normAutofit/>
          </a:bodyPr>
          <a:lstStyle/>
          <a:p>
            <a:pPr algn="ctr"/>
            <a:r>
              <a:rPr lang="en-US" dirty="0" smtClean="0"/>
              <a:t>Example 4 Blocker</a:t>
            </a:r>
            <a:endParaRPr lang="en-US" dirty="0"/>
          </a:p>
        </p:txBody>
      </p:sp>
      <p:sp>
        <p:nvSpPr>
          <p:cNvPr id="9" name="Text Box 4"/>
          <p:cNvSpPr txBox="1">
            <a:spLocks noChangeArrowheads="1"/>
          </p:cNvSpPr>
          <p:nvPr/>
        </p:nvSpPr>
        <p:spPr bwMode="auto">
          <a:xfrm>
            <a:off x="4572001" y="916459"/>
            <a:ext cx="4571999" cy="376237"/>
          </a:xfrm>
          <a:prstGeom prst="rect">
            <a:avLst/>
          </a:prstGeom>
          <a:solidFill>
            <a:srgbClr val="000066"/>
          </a:solidFill>
          <a:ln w="9525">
            <a:solidFill>
              <a:schemeClr val="tx1"/>
            </a:solidFill>
            <a:miter lim="800000"/>
            <a:headEnd/>
            <a:tailEnd/>
          </a:ln>
          <a:effectLst/>
        </p:spPr>
        <p:txBody>
          <a:bodyPr wrap="square">
            <a:spAutoFit/>
          </a:bodyPr>
          <a:lstStyle/>
          <a:p>
            <a:pPr algn="ctr" eaLnBrk="0" fontAlgn="base" hangingPunct="0">
              <a:spcBef>
                <a:spcPct val="50000"/>
              </a:spcBef>
              <a:spcAft>
                <a:spcPct val="0"/>
              </a:spcAft>
              <a:defRPr/>
            </a:pPr>
            <a:r>
              <a:rPr lang="en-US" b="1" dirty="0" smtClean="0">
                <a:solidFill>
                  <a:prstClr val="white"/>
                </a:solidFill>
                <a:latin typeface="Arial" charset="0"/>
              </a:rPr>
              <a:t>Trend/History</a:t>
            </a:r>
            <a:endParaRPr lang="en-US" dirty="0">
              <a:solidFill>
                <a:prstClr val="white"/>
              </a:solidFill>
              <a:latin typeface="Arial" charset="0"/>
            </a:endParaRPr>
          </a:p>
        </p:txBody>
      </p:sp>
      <p:sp>
        <p:nvSpPr>
          <p:cNvPr id="10" name="Text Box 5"/>
          <p:cNvSpPr txBox="1">
            <a:spLocks noChangeArrowheads="1"/>
          </p:cNvSpPr>
          <p:nvPr/>
        </p:nvSpPr>
        <p:spPr bwMode="auto">
          <a:xfrm>
            <a:off x="2" y="3434833"/>
            <a:ext cx="4571999" cy="369332"/>
          </a:xfrm>
          <a:prstGeom prst="rect">
            <a:avLst/>
          </a:prstGeom>
          <a:solidFill>
            <a:srgbClr val="000066"/>
          </a:solidFill>
          <a:ln w="9525">
            <a:solidFill>
              <a:schemeClr val="tx1"/>
            </a:solidFill>
            <a:miter lim="800000"/>
            <a:headEnd/>
            <a:tailEnd/>
          </a:ln>
          <a:effectLst/>
        </p:spPr>
        <p:txBody>
          <a:bodyPr wrap="square">
            <a:spAutoFit/>
          </a:bodyPr>
          <a:lstStyle/>
          <a:p>
            <a:pPr algn="ctr" eaLnBrk="0" hangingPunct="0">
              <a:spcBef>
                <a:spcPct val="50000"/>
              </a:spcBef>
              <a:defRPr/>
            </a:pPr>
            <a:r>
              <a:rPr lang="en-US" b="1" dirty="0">
                <a:solidFill>
                  <a:prstClr val="white"/>
                </a:solidFill>
              </a:rPr>
              <a:t>Disposition of Hardware</a:t>
            </a:r>
          </a:p>
        </p:txBody>
      </p:sp>
      <p:sp>
        <p:nvSpPr>
          <p:cNvPr id="11" name="Text Box 5"/>
          <p:cNvSpPr txBox="1">
            <a:spLocks noChangeArrowheads="1"/>
          </p:cNvSpPr>
          <p:nvPr/>
        </p:nvSpPr>
        <p:spPr bwMode="auto">
          <a:xfrm>
            <a:off x="4572001" y="3434833"/>
            <a:ext cx="4571999" cy="369332"/>
          </a:xfrm>
          <a:prstGeom prst="rect">
            <a:avLst/>
          </a:prstGeom>
          <a:solidFill>
            <a:srgbClr val="000066"/>
          </a:solidFill>
          <a:ln w="9525">
            <a:solidFill>
              <a:schemeClr val="tx1"/>
            </a:solidFill>
            <a:miter lim="800000"/>
            <a:headEnd/>
            <a:tailEnd/>
          </a:ln>
          <a:effectLst/>
        </p:spPr>
        <p:txBody>
          <a:bodyPr wrap="square">
            <a:spAutoFit/>
          </a:bodyPr>
          <a:lstStyle/>
          <a:p>
            <a:pPr algn="ctr" eaLnBrk="0" hangingPunct="0">
              <a:spcBef>
                <a:spcPct val="50000"/>
              </a:spcBef>
              <a:defRPr/>
            </a:pPr>
            <a:r>
              <a:rPr lang="en-US" b="1" dirty="0" smtClean="0">
                <a:solidFill>
                  <a:prstClr val="white"/>
                </a:solidFill>
              </a:rPr>
              <a:t>Actions</a:t>
            </a:r>
            <a:endParaRPr lang="en-US" dirty="0">
              <a:solidFill>
                <a:prstClr val="white"/>
              </a:solidFill>
            </a:endParaRPr>
          </a:p>
        </p:txBody>
      </p:sp>
      <p:sp>
        <p:nvSpPr>
          <p:cNvPr id="19" name="TextBox 18"/>
          <p:cNvSpPr txBox="1"/>
          <p:nvPr/>
        </p:nvSpPr>
        <p:spPr>
          <a:xfrm>
            <a:off x="1" y="1449685"/>
            <a:ext cx="4495800" cy="1015663"/>
          </a:xfrm>
          <a:prstGeom prst="rect">
            <a:avLst/>
          </a:prstGeom>
          <a:noFill/>
        </p:spPr>
        <p:txBody>
          <a:bodyPr wrap="square" rtlCol="0">
            <a:spAutoFit/>
          </a:bodyPr>
          <a:lstStyle/>
          <a:p>
            <a:r>
              <a:rPr lang="en-US" sz="1200" b="1" dirty="0" smtClean="0">
                <a:solidFill>
                  <a:srgbClr val="000000"/>
                </a:solidFill>
              </a:rPr>
              <a:t>Part Number; Part Name; QTY</a:t>
            </a:r>
          </a:p>
          <a:p>
            <a:endParaRPr lang="en-US" sz="1200" dirty="0">
              <a:solidFill>
                <a:srgbClr val="000000"/>
              </a:solidFill>
            </a:endParaRPr>
          </a:p>
          <a:p>
            <a:r>
              <a:rPr lang="en-US" sz="1200" b="1" dirty="0">
                <a:solidFill>
                  <a:srgbClr val="000000"/>
                </a:solidFill>
              </a:rPr>
              <a:t>Requirement</a:t>
            </a:r>
            <a:r>
              <a:rPr lang="en-US" sz="1200" b="1" dirty="0" smtClean="0">
                <a:solidFill>
                  <a:srgbClr val="000000"/>
                </a:solidFill>
              </a:rPr>
              <a:t>: </a:t>
            </a:r>
            <a:r>
              <a:rPr lang="en-US" sz="1200" dirty="0" smtClean="0">
                <a:solidFill>
                  <a:srgbClr val="000000"/>
                </a:solidFill>
              </a:rPr>
              <a:t>Should be condition</a:t>
            </a:r>
            <a:endParaRPr lang="en-US" sz="1200" b="1" dirty="0">
              <a:solidFill>
                <a:srgbClr val="000000"/>
              </a:solidFill>
            </a:endParaRPr>
          </a:p>
          <a:p>
            <a:endParaRPr lang="en-US" sz="1200" dirty="0">
              <a:solidFill>
                <a:srgbClr val="000000"/>
              </a:solidFill>
            </a:endParaRPr>
          </a:p>
          <a:p>
            <a:pPr fontAlgn="base">
              <a:spcBef>
                <a:spcPct val="0"/>
              </a:spcBef>
              <a:spcAft>
                <a:spcPct val="0"/>
              </a:spcAft>
            </a:pPr>
            <a:r>
              <a:rPr lang="en-US" sz="1200" b="1" dirty="0" smtClean="0">
                <a:solidFill>
                  <a:srgbClr val="000000"/>
                </a:solidFill>
              </a:rPr>
              <a:t>Defect: </a:t>
            </a:r>
            <a:r>
              <a:rPr lang="en-US" sz="1200" dirty="0" smtClean="0">
                <a:solidFill>
                  <a:srgbClr val="000000"/>
                </a:solidFill>
              </a:rPr>
              <a:t>Actual condition</a:t>
            </a:r>
            <a:endParaRPr lang="en-US" sz="1200" b="1" dirty="0">
              <a:solidFill>
                <a:srgbClr val="000000"/>
              </a:solidFill>
            </a:endParaRPr>
          </a:p>
        </p:txBody>
      </p:sp>
      <p:sp>
        <p:nvSpPr>
          <p:cNvPr id="20" name="TextBox 19"/>
          <p:cNvSpPr txBox="1"/>
          <p:nvPr/>
        </p:nvSpPr>
        <p:spPr>
          <a:xfrm>
            <a:off x="4610101" y="1449684"/>
            <a:ext cx="4495800" cy="1200329"/>
          </a:xfrm>
          <a:prstGeom prst="rect">
            <a:avLst/>
          </a:prstGeom>
          <a:noFill/>
        </p:spPr>
        <p:txBody>
          <a:bodyPr wrap="square" rtlCol="0">
            <a:spAutoFit/>
          </a:bodyPr>
          <a:lstStyle/>
          <a:p>
            <a:r>
              <a:rPr lang="en-US" sz="1200" b="1" dirty="0" smtClean="0">
                <a:solidFill>
                  <a:srgbClr val="000000"/>
                </a:solidFill>
              </a:rPr>
              <a:t>Containment: </a:t>
            </a:r>
            <a:r>
              <a:rPr lang="en-US" sz="1200" dirty="0" smtClean="0">
                <a:solidFill>
                  <a:srgbClr val="000000"/>
                </a:solidFill>
              </a:rPr>
              <a:t>Verify Complete current and future containment of products if necessary</a:t>
            </a:r>
          </a:p>
          <a:p>
            <a:endParaRPr lang="en-US" sz="1200" b="1" dirty="0">
              <a:solidFill>
                <a:srgbClr val="000000"/>
              </a:solidFill>
            </a:endParaRPr>
          </a:p>
          <a:p>
            <a:endParaRPr lang="en-US" sz="1200" b="1" dirty="0" smtClean="0">
              <a:solidFill>
                <a:srgbClr val="000000"/>
              </a:solidFill>
            </a:endParaRPr>
          </a:p>
          <a:p>
            <a:endParaRPr lang="en-US" sz="1200" b="1" dirty="0" smtClean="0">
              <a:solidFill>
                <a:srgbClr val="000000"/>
              </a:solidFill>
            </a:endParaRPr>
          </a:p>
          <a:p>
            <a:r>
              <a:rPr lang="en-US" sz="1200" b="1" dirty="0" smtClean="0">
                <a:solidFill>
                  <a:srgbClr val="000000"/>
                </a:solidFill>
              </a:rPr>
              <a:t>Trend:</a:t>
            </a:r>
            <a:r>
              <a:rPr lang="en-US" sz="1200" b="1" dirty="0">
                <a:solidFill>
                  <a:srgbClr val="000000"/>
                </a:solidFill>
              </a:rPr>
              <a:t> </a:t>
            </a:r>
            <a:r>
              <a:rPr lang="en-US" sz="1200" dirty="0" smtClean="0">
                <a:solidFill>
                  <a:srgbClr val="000000"/>
                </a:solidFill>
              </a:rPr>
              <a:t>List past occurrences of this defect if applicable </a:t>
            </a:r>
            <a:endParaRPr lang="en-US" sz="1200" b="1" dirty="0">
              <a:solidFill>
                <a:srgbClr val="000000"/>
              </a:solidFill>
            </a:endParaRPr>
          </a:p>
        </p:txBody>
      </p:sp>
      <p:sp>
        <p:nvSpPr>
          <p:cNvPr id="22" name="TextBox 21"/>
          <p:cNvSpPr txBox="1"/>
          <p:nvPr/>
        </p:nvSpPr>
        <p:spPr>
          <a:xfrm>
            <a:off x="38101" y="4075360"/>
            <a:ext cx="4495800" cy="1015663"/>
          </a:xfrm>
          <a:prstGeom prst="rect">
            <a:avLst/>
          </a:prstGeom>
          <a:noFill/>
        </p:spPr>
        <p:txBody>
          <a:bodyPr wrap="square" rtlCol="0">
            <a:spAutoFit/>
          </a:bodyPr>
          <a:lstStyle/>
          <a:p>
            <a:r>
              <a:rPr lang="en-US" sz="1200" b="1" dirty="0" smtClean="0">
                <a:solidFill>
                  <a:srgbClr val="000000"/>
                </a:solidFill>
              </a:rPr>
              <a:t>Disposition: </a:t>
            </a:r>
            <a:r>
              <a:rPr lang="en-US" sz="1200" dirty="0" smtClean="0">
                <a:solidFill>
                  <a:srgbClr val="000000"/>
                </a:solidFill>
              </a:rPr>
              <a:t>Briefly describe disposition of hardware</a:t>
            </a:r>
          </a:p>
          <a:p>
            <a:endParaRPr lang="en-US" sz="1200" b="1" dirty="0">
              <a:solidFill>
                <a:srgbClr val="000000"/>
              </a:solidFill>
            </a:endParaRPr>
          </a:p>
          <a:p>
            <a:endParaRPr lang="en-US" sz="1200" b="1" dirty="0" smtClean="0">
              <a:solidFill>
                <a:srgbClr val="000000"/>
              </a:solidFill>
            </a:endParaRPr>
          </a:p>
          <a:p>
            <a:endParaRPr lang="en-US" sz="1200" b="1" dirty="0" smtClean="0">
              <a:solidFill>
                <a:srgbClr val="000000"/>
              </a:solidFill>
            </a:endParaRPr>
          </a:p>
          <a:p>
            <a:r>
              <a:rPr lang="en-US" sz="1200" b="1" dirty="0" smtClean="0">
                <a:solidFill>
                  <a:srgbClr val="000000"/>
                </a:solidFill>
              </a:rPr>
              <a:t>Place images here if applicable</a:t>
            </a:r>
            <a:endParaRPr lang="en-US" sz="1200" b="1" dirty="0">
              <a:solidFill>
                <a:srgbClr val="000000"/>
              </a:solidFill>
            </a:endParaRPr>
          </a:p>
        </p:txBody>
      </p:sp>
      <p:sp>
        <p:nvSpPr>
          <p:cNvPr id="23" name="TextBox 22"/>
          <p:cNvSpPr txBox="1"/>
          <p:nvPr/>
        </p:nvSpPr>
        <p:spPr>
          <a:xfrm>
            <a:off x="4648201" y="4075360"/>
            <a:ext cx="4495800" cy="1384995"/>
          </a:xfrm>
          <a:prstGeom prst="rect">
            <a:avLst/>
          </a:prstGeom>
          <a:noFill/>
        </p:spPr>
        <p:txBody>
          <a:bodyPr wrap="square" rtlCol="0">
            <a:spAutoFit/>
          </a:bodyPr>
          <a:lstStyle/>
          <a:p>
            <a:r>
              <a:rPr lang="en-US" sz="1200" b="1" dirty="0" smtClean="0">
                <a:solidFill>
                  <a:srgbClr val="000000"/>
                </a:solidFill>
              </a:rPr>
              <a:t>Corrective Actions: </a:t>
            </a:r>
            <a:r>
              <a:rPr lang="en-US" sz="1200" dirty="0" smtClean="0">
                <a:solidFill>
                  <a:srgbClr val="000000"/>
                </a:solidFill>
              </a:rPr>
              <a:t>Briefly describe the corrective action that addresses the root cause</a:t>
            </a:r>
          </a:p>
          <a:p>
            <a:endParaRPr lang="en-US" sz="1200" b="1" dirty="0">
              <a:solidFill>
                <a:srgbClr val="000000"/>
              </a:solidFill>
            </a:endParaRPr>
          </a:p>
          <a:p>
            <a:endParaRPr lang="en-US" sz="1200" b="1" dirty="0" smtClean="0">
              <a:solidFill>
                <a:srgbClr val="000000"/>
              </a:solidFill>
            </a:endParaRPr>
          </a:p>
          <a:p>
            <a:endParaRPr lang="en-US" sz="1200" b="1" dirty="0" smtClean="0">
              <a:solidFill>
                <a:srgbClr val="000000"/>
              </a:solidFill>
            </a:endParaRPr>
          </a:p>
          <a:p>
            <a:r>
              <a:rPr lang="en-US" sz="1200" b="1" dirty="0" smtClean="0">
                <a:solidFill>
                  <a:srgbClr val="000000"/>
                </a:solidFill>
              </a:rPr>
              <a:t>Supplier Quality Actions: </a:t>
            </a:r>
            <a:r>
              <a:rPr lang="en-US" sz="1200" dirty="0" smtClean="0">
                <a:solidFill>
                  <a:srgbClr val="000000"/>
                </a:solidFill>
              </a:rPr>
              <a:t>List any follow-ups for the corrective cations that need to be completed to prevent future occurrences</a:t>
            </a:r>
            <a:endParaRPr lang="en-US" sz="1200" b="1" dirty="0">
              <a:solidFill>
                <a:srgbClr val="000000"/>
              </a:solidFill>
            </a:endParaRPr>
          </a:p>
        </p:txBody>
      </p:sp>
      <p:sp>
        <p:nvSpPr>
          <p:cNvPr id="14" name="Flowchart: Alternate Process 13"/>
          <p:cNvSpPr/>
          <p:nvPr/>
        </p:nvSpPr>
        <p:spPr>
          <a:xfrm>
            <a:off x="4648201" y="553230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2">
                    <a:lumMod val="50000"/>
                  </a:schemeClr>
                </a:solidFill>
              </a:rPr>
              <a:t>4 blocker used for SFRs, rejects, reworks, SCARs, etc.  </a:t>
            </a:r>
          </a:p>
        </p:txBody>
      </p:sp>
      <p:sp>
        <p:nvSpPr>
          <p:cNvPr id="2" name="Slide Number Placeholder 1"/>
          <p:cNvSpPr>
            <a:spLocks noGrp="1"/>
          </p:cNvSpPr>
          <p:nvPr>
            <p:ph type="sldNum" sz="quarter" idx="12"/>
          </p:nvPr>
        </p:nvSpPr>
        <p:spPr/>
        <p:txBody>
          <a:bodyPr/>
          <a:lstStyle/>
          <a:p>
            <a:fld id="{2F6FAF79-B0D9-444A-ABDC-4F1DB8DFCFE0}" type="slidenum">
              <a:rPr lang="en-US" smtClean="0"/>
              <a:t>14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321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Supplier Performance</a:t>
            </a:r>
            <a:endParaRPr lang="en-US" dirty="0"/>
          </a:p>
        </p:txBody>
      </p:sp>
      <p:grpSp>
        <p:nvGrpSpPr>
          <p:cNvPr id="26" name="Group 25"/>
          <p:cNvGrpSpPr/>
          <p:nvPr/>
        </p:nvGrpSpPr>
        <p:grpSpPr>
          <a:xfrm>
            <a:off x="269874" y="1672787"/>
            <a:ext cx="8604250" cy="3421982"/>
            <a:chOff x="234950" y="2270125"/>
            <a:chExt cx="11701463" cy="4052888"/>
          </a:xfrm>
        </p:grpSpPr>
        <p:pic>
          <p:nvPicPr>
            <p:cNvPr id="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39888" y="2270125"/>
              <a:ext cx="8931275" cy="4052888"/>
            </a:xfrm>
            <a:prstGeom prst="rect">
              <a:avLst/>
            </a:prstGeom>
            <a:noFill/>
            <a:ln w="15875">
              <a:noFill/>
              <a:miter lim="800000"/>
              <a:headEnd/>
              <a:tailEnd/>
            </a:ln>
          </p:spPr>
        </p:pic>
        <p:pic>
          <p:nvPicPr>
            <p:cNvPr id="6" name="Picture 2"/>
            <p:cNvPicPr>
              <a:picLocks noChangeAspect="1" noChangeArrowheads="1"/>
            </p:cNvPicPr>
            <p:nvPr/>
          </p:nvPicPr>
          <p:blipFill>
            <a:blip r:embed="rId3"/>
            <a:srcRect/>
            <a:stretch>
              <a:fillRect/>
            </a:stretch>
          </p:blipFill>
          <p:spPr bwMode="auto">
            <a:xfrm>
              <a:off x="236538" y="2332038"/>
              <a:ext cx="1343025" cy="1974850"/>
            </a:xfrm>
            <a:prstGeom prst="rect">
              <a:avLst/>
            </a:prstGeom>
            <a:noFill/>
            <a:ln w="12700">
              <a:solidFill>
                <a:schemeClr val="tx1"/>
              </a:solidFill>
              <a:miter lim="800000"/>
              <a:headEnd/>
              <a:tailEnd/>
            </a:ln>
          </p:spPr>
        </p:pic>
        <p:sp>
          <p:nvSpPr>
            <p:cNvPr id="7" name="TextBox 12"/>
            <p:cNvSpPr txBox="1">
              <a:spLocks noChangeArrowheads="1"/>
            </p:cNvSpPr>
            <p:nvPr/>
          </p:nvSpPr>
          <p:spPr bwMode="auto">
            <a:xfrm>
              <a:off x="252413" y="2538413"/>
              <a:ext cx="846137"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&gt;  or =98%</a:t>
              </a:r>
            </a:p>
          </p:txBody>
        </p:sp>
        <p:sp>
          <p:nvSpPr>
            <p:cNvPr id="8" name="TextBox 13"/>
            <p:cNvSpPr txBox="1">
              <a:spLocks noChangeArrowheads="1"/>
            </p:cNvSpPr>
            <p:nvPr/>
          </p:nvSpPr>
          <p:spPr bwMode="auto">
            <a:xfrm>
              <a:off x="293688" y="3179763"/>
              <a:ext cx="847725"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&gt; or = 88%</a:t>
              </a:r>
            </a:p>
          </p:txBody>
        </p:sp>
        <p:sp>
          <p:nvSpPr>
            <p:cNvPr id="9" name="TextBox 14"/>
            <p:cNvSpPr txBox="1">
              <a:spLocks noChangeArrowheads="1"/>
            </p:cNvSpPr>
            <p:nvPr/>
          </p:nvSpPr>
          <p:spPr bwMode="auto">
            <a:xfrm>
              <a:off x="538163" y="3830638"/>
              <a:ext cx="563562"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&lt; 88%</a:t>
              </a:r>
            </a:p>
          </p:txBody>
        </p:sp>
        <p:pic>
          <p:nvPicPr>
            <p:cNvPr id="10" name="Picture 2"/>
            <p:cNvPicPr>
              <a:picLocks noChangeAspect="1" noChangeArrowheads="1"/>
            </p:cNvPicPr>
            <p:nvPr/>
          </p:nvPicPr>
          <p:blipFill>
            <a:blip r:embed="rId3"/>
            <a:srcRect/>
            <a:stretch>
              <a:fillRect/>
            </a:stretch>
          </p:blipFill>
          <p:spPr bwMode="auto">
            <a:xfrm>
              <a:off x="10590213" y="2332038"/>
              <a:ext cx="1346200" cy="1974850"/>
            </a:xfrm>
            <a:prstGeom prst="rect">
              <a:avLst/>
            </a:prstGeom>
            <a:noFill/>
            <a:ln w="12700">
              <a:solidFill>
                <a:schemeClr val="tx1"/>
              </a:solidFill>
              <a:miter lim="800000"/>
              <a:headEnd/>
              <a:tailEnd/>
            </a:ln>
          </p:spPr>
        </p:pic>
        <p:sp>
          <p:nvSpPr>
            <p:cNvPr id="11" name="TextBox 15"/>
            <p:cNvSpPr txBox="1">
              <a:spLocks noChangeArrowheads="1"/>
            </p:cNvSpPr>
            <p:nvPr/>
          </p:nvSpPr>
          <p:spPr bwMode="auto">
            <a:xfrm>
              <a:off x="10609263" y="2530475"/>
              <a:ext cx="882650"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&gt;  or = 95%</a:t>
              </a:r>
            </a:p>
          </p:txBody>
        </p:sp>
        <p:sp>
          <p:nvSpPr>
            <p:cNvPr id="12" name="TextBox 16"/>
            <p:cNvSpPr txBox="1">
              <a:spLocks noChangeArrowheads="1"/>
            </p:cNvSpPr>
            <p:nvPr/>
          </p:nvSpPr>
          <p:spPr bwMode="auto">
            <a:xfrm>
              <a:off x="10656888" y="3181350"/>
              <a:ext cx="846137"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&gt; or = 86%</a:t>
              </a:r>
            </a:p>
          </p:txBody>
        </p:sp>
        <p:sp>
          <p:nvSpPr>
            <p:cNvPr id="13" name="TextBox 17"/>
            <p:cNvSpPr txBox="1">
              <a:spLocks noChangeArrowheads="1"/>
            </p:cNvSpPr>
            <p:nvPr/>
          </p:nvSpPr>
          <p:spPr bwMode="auto">
            <a:xfrm>
              <a:off x="10879138" y="3802063"/>
              <a:ext cx="565150"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&lt; 86%</a:t>
              </a:r>
            </a:p>
          </p:txBody>
        </p:sp>
        <p:pic>
          <p:nvPicPr>
            <p:cNvPr id="14" name="Picture 2"/>
            <p:cNvPicPr>
              <a:picLocks noChangeAspect="1" noChangeArrowheads="1"/>
            </p:cNvPicPr>
            <p:nvPr/>
          </p:nvPicPr>
          <p:blipFill>
            <a:blip r:embed="rId3"/>
            <a:srcRect/>
            <a:stretch>
              <a:fillRect/>
            </a:stretch>
          </p:blipFill>
          <p:spPr bwMode="auto">
            <a:xfrm>
              <a:off x="8823325" y="4679950"/>
              <a:ext cx="1344613" cy="1570038"/>
            </a:xfrm>
            <a:prstGeom prst="rect">
              <a:avLst/>
            </a:prstGeom>
            <a:noFill/>
            <a:ln w="12700">
              <a:solidFill>
                <a:schemeClr val="tx1"/>
              </a:solidFill>
              <a:miter lim="800000"/>
              <a:headEnd/>
              <a:tailEnd/>
            </a:ln>
          </p:spPr>
        </p:pic>
        <p:sp>
          <p:nvSpPr>
            <p:cNvPr id="15" name="TextBox 5"/>
            <p:cNvSpPr txBox="1">
              <a:spLocks noChangeArrowheads="1"/>
            </p:cNvSpPr>
            <p:nvPr/>
          </p:nvSpPr>
          <p:spPr bwMode="auto">
            <a:xfrm>
              <a:off x="8843963" y="4824413"/>
              <a:ext cx="963612"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&gt;  or =96.8%</a:t>
              </a:r>
            </a:p>
          </p:txBody>
        </p:sp>
        <p:sp>
          <p:nvSpPr>
            <p:cNvPr id="16" name="TextBox 6"/>
            <p:cNvSpPr txBox="1">
              <a:spLocks noChangeArrowheads="1"/>
            </p:cNvSpPr>
            <p:nvPr/>
          </p:nvSpPr>
          <p:spPr bwMode="auto">
            <a:xfrm>
              <a:off x="8823325" y="5318125"/>
              <a:ext cx="963613" cy="276225"/>
            </a:xfrm>
            <a:prstGeom prst="rect">
              <a:avLst/>
            </a:prstGeom>
            <a:noFill/>
            <a:ln w="9525">
              <a:noFill/>
              <a:miter lim="800000"/>
              <a:headEnd/>
              <a:tailEnd/>
            </a:ln>
          </p:spPr>
          <p:txBody>
            <a:bodyPr wrap="none">
              <a:spAutoFit/>
            </a:bodyPr>
            <a:lstStyle/>
            <a:p>
              <a:r>
                <a:rPr lang="en-US" sz="1200" b="0" dirty="0">
                  <a:solidFill>
                    <a:srgbClr val="000000"/>
                  </a:solidFill>
                  <a:latin typeface="Calibri" pitchFamily="34" charset="0"/>
                </a:rPr>
                <a:t>&gt; or = 87.1%</a:t>
              </a:r>
            </a:p>
          </p:txBody>
        </p:sp>
        <p:sp>
          <p:nvSpPr>
            <p:cNvPr id="17" name="TextBox 7"/>
            <p:cNvSpPr txBox="1">
              <a:spLocks noChangeArrowheads="1"/>
            </p:cNvSpPr>
            <p:nvPr/>
          </p:nvSpPr>
          <p:spPr bwMode="auto">
            <a:xfrm>
              <a:off x="8947150" y="5813425"/>
              <a:ext cx="682625" cy="276225"/>
            </a:xfrm>
            <a:prstGeom prst="rect">
              <a:avLst/>
            </a:prstGeom>
            <a:noFill/>
            <a:ln w="9525">
              <a:noFill/>
              <a:miter lim="800000"/>
              <a:headEnd/>
              <a:tailEnd/>
            </a:ln>
          </p:spPr>
          <p:txBody>
            <a:bodyPr wrap="none">
              <a:spAutoFit/>
            </a:bodyPr>
            <a:lstStyle/>
            <a:p>
              <a:r>
                <a:rPr lang="en-US" sz="1200" b="0">
                  <a:solidFill>
                    <a:srgbClr val="000000"/>
                  </a:solidFill>
                  <a:latin typeface="Calibri" pitchFamily="34" charset="0"/>
                </a:rPr>
                <a:t>&lt; 87.1%</a:t>
              </a:r>
            </a:p>
          </p:txBody>
        </p:sp>
        <p:cxnSp>
          <p:nvCxnSpPr>
            <p:cNvPr id="20" name="Straight Connector 19"/>
            <p:cNvCxnSpPr/>
            <p:nvPr/>
          </p:nvCxnSpPr>
          <p:spPr bwMode="auto">
            <a:xfrm rot="16200000" flipH="1">
              <a:off x="-718344" y="3323432"/>
              <a:ext cx="1906587" cy="0"/>
            </a:xfrm>
            <a:prstGeom prst="line">
              <a:avLst/>
            </a:prstGeom>
            <a:gradFill rotWithShape="0">
              <a:gsLst>
                <a:gs pos="0">
                  <a:schemeClr val="accent1">
                    <a:gamma/>
                    <a:shade val="46275"/>
                    <a:invGamma/>
                  </a:schemeClr>
                </a:gs>
                <a:gs pos="100000">
                  <a:schemeClr val="accent1"/>
                </a:gs>
              </a:gsLst>
              <a:lin ang="5400000" scaled="1"/>
            </a:gradFill>
            <a:ln w="12700" cap="flat" cmpd="sng" algn="ctr">
              <a:solidFill>
                <a:schemeClr val="bg2">
                  <a:lumMod val="65000"/>
                  <a:lumOff val="35000"/>
                </a:schemeClr>
              </a:solidFill>
              <a:prstDash val="solid"/>
              <a:round/>
              <a:headEnd type="none" w="med" len="med"/>
              <a:tailEnd type="none" w="med" len="med"/>
            </a:ln>
            <a:effectLst/>
          </p:spPr>
        </p:cxnSp>
        <p:cxnSp>
          <p:nvCxnSpPr>
            <p:cNvPr id="21" name="Straight Connector 20"/>
            <p:cNvCxnSpPr/>
            <p:nvPr/>
          </p:nvCxnSpPr>
          <p:spPr bwMode="auto">
            <a:xfrm rot="16200000" flipH="1">
              <a:off x="9633744" y="3320257"/>
              <a:ext cx="1906587" cy="0"/>
            </a:xfrm>
            <a:prstGeom prst="line">
              <a:avLst/>
            </a:prstGeom>
            <a:gradFill rotWithShape="0">
              <a:gsLst>
                <a:gs pos="0">
                  <a:schemeClr val="accent1">
                    <a:gamma/>
                    <a:shade val="46275"/>
                    <a:invGamma/>
                  </a:schemeClr>
                </a:gs>
                <a:gs pos="100000">
                  <a:schemeClr val="accent1"/>
                </a:gs>
              </a:gsLst>
              <a:lin ang="5400000" scaled="1"/>
            </a:gradFill>
            <a:ln w="12700" cap="flat" cmpd="sng" algn="ctr">
              <a:solidFill>
                <a:schemeClr val="bg2">
                  <a:lumMod val="65000"/>
                  <a:lumOff val="35000"/>
                </a:schemeClr>
              </a:solidFill>
              <a:prstDash val="solid"/>
              <a:round/>
              <a:headEnd type="none" w="med" len="med"/>
              <a:tailEnd type="none" w="med" len="med"/>
            </a:ln>
            <a:effectLst/>
          </p:spPr>
        </p:cxnSp>
        <p:cxnSp>
          <p:nvCxnSpPr>
            <p:cNvPr id="22" name="Straight Connector 21"/>
            <p:cNvCxnSpPr/>
            <p:nvPr/>
          </p:nvCxnSpPr>
          <p:spPr bwMode="auto">
            <a:xfrm rot="5400000">
              <a:off x="8058151" y="5462587"/>
              <a:ext cx="1516062" cy="4763"/>
            </a:xfrm>
            <a:prstGeom prst="line">
              <a:avLst/>
            </a:prstGeom>
            <a:gradFill rotWithShape="0">
              <a:gsLst>
                <a:gs pos="0">
                  <a:schemeClr val="accent1">
                    <a:gamma/>
                    <a:shade val="46275"/>
                    <a:invGamma/>
                  </a:schemeClr>
                </a:gs>
                <a:gs pos="100000">
                  <a:schemeClr val="accent1"/>
                </a:gs>
              </a:gsLst>
              <a:lin ang="5400000" scaled="1"/>
            </a:gradFill>
            <a:ln w="12700" cap="flat" cmpd="sng" algn="ctr">
              <a:solidFill>
                <a:schemeClr val="bg2">
                  <a:lumMod val="65000"/>
                  <a:lumOff val="35000"/>
                </a:schemeClr>
              </a:solidFill>
              <a:prstDash val="solid"/>
              <a:round/>
              <a:headEnd type="none" w="med" len="med"/>
              <a:tailEnd type="none" w="med" len="med"/>
            </a:ln>
            <a:effectLst/>
          </p:spPr>
        </p:cxnSp>
      </p:grpSp>
      <p:sp>
        <p:nvSpPr>
          <p:cNvPr id="29" name="TextBox 28"/>
          <p:cNvSpPr txBox="1"/>
          <p:nvPr/>
        </p:nvSpPr>
        <p:spPr>
          <a:xfrm>
            <a:off x="525641" y="1213161"/>
            <a:ext cx="5638800" cy="369332"/>
          </a:xfrm>
          <a:prstGeom prst="rect">
            <a:avLst/>
          </a:prstGeom>
          <a:noFill/>
        </p:spPr>
        <p:txBody>
          <a:bodyPr wrap="square" rtlCol="0">
            <a:spAutoFit/>
          </a:bodyPr>
          <a:lstStyle/>
          <a:p>
            <a:r>
              <a:rPr lang="en-US" dirty="0" smtClean="0"/>
              <a:t>Supplier Monthly Rating Determined as Follows:</a:t>
            </a:r>
            <a:endParaRPr lang="en-US" dirty="0"/>
          </a:p>
        </p:txBody>
      </p:sp>
      <p:sp>
        <p:nvSpPr>
          <p:cNvPr id="23" name="Flowchart: Alternate Process 22"/>
          <p:cNvSpPr/>
          <p:nvPr/>
        </p:nvSpPr>
        <p:spPr>
          <a:xfrm>
            <a:off x="4633453" y="552637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2">
                    <a:lumMod val="50000"/>
                  </a:schemeClr>
                </a:solidFill>
              </a:rPr>
              <a:t>4 Blockers should be created when rating is yellow or red for the previous </a:t>
            </a:r>
            <a:r>
              <a:rPr lang="en-US" dirty="0" smtClean="0">
                <a:solidFill>
                  <a:schemeClr val="bg2">
                    <a:lumMod val="50000"/>
                  </a:schemeClr>
                </a:solidFill>
              </a:rPr>
              <a:t>month</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2F6FAF79-B0D9-444A-ABDC-4F1DB8DFCFE0}" type="slidenum">
              <a:rPr lang="en-US" smtClean="0"/>
              <a:t>15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8662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1" name="Group 913"/>
          <p:cNvGraphicFramePr>
            <a:graphicFrameLocks noGrp="1"/>
          </p:cNvGraphicFramePr>
          <p:nvPr>
            <p:ph sz="half" idx="4294967295"/>
            <p:extLst>
              <p:ext uri="{D42A27DB-BD31-4B8C-83A1-F6EECF244321}">
                <p14:modId xmlns:p14="http://schemas.microsoft.com/office/powerpoint/2010/main" val="808509303"/>
              </p:ext>
            </p:extLst>
          </p:nvPr>
        </p:nvGraphicFramePr>
        <p:xfrm>
          <a:off x="1100031" y="1223433"/>
          <a:ext cx="7267787" cy="4870195"/>
        </p:xfrm>
        <a:graphic>
          <a:graphicData uri="http://schemas.openxmlformats.org/drawingml/2006/table">
            <a:tbl>
              <a:tblPr/>
              <a:tblGrid>
                <a:gridCol w="3635598"/>
                <a:gridCol w="3632189"/>
              </a:tblGrid>
              <a:tr h="4870195">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tab pos="271463" algn="l"/>
                        </a:tabLst>
                      </a:pPr>
                      <a:r>
                        <a:rPr kumimoji="0" lang="en-GB" sz="1100" b="1" i="0" u="sng" strike="noStrike" cap="none" normalizeH="0" baseline="0" dirty="0" smtClean="0">
                          <a:ln>
                            <a:noFill/>
                          </a:ln>
                          <a:solidFill>
                            <a:schemeClr val="tx1"/>
                          </a:solidFill>
                          <a:effectLst/>
                          <a:latin typeface="Arial" charset="0"/>
                        </a:rPr>
                        <a:t>Problem Statement</a:t>
                      </a:r>
                    </a:p>
                    <a:p>
                      <a:pPr marL="533400" marR="0" lvl="0" indent="-533400" algn="l" defTabSz="914400" rtl="0" eaLnBrk="1" fontAlgn="base" latinLnBrk="0" hangingPunct="1">
                        <a:lnSpc>
                          <a:spcPct val="100000"/>
                        </a:lnSpc>
                        <a:spcBef>
                          <a:spcPct val="20000"/>
                        </a:spcBef>
                        <a:spcAft>
                          <a:spcPct val="0"/>
                        </a:spcAft>
                        <a:buClrTx/>
                        <a:buSzTx/>
                        <a:buFontTx/>
                        <a:buNone/>
                        <a:tabLst>
                          <a:tab pos="271463" algn="l"/>
                        </a:tabLst>
                      </a:pPr>
                      <a:endParaRPr kumimoji="0" lang="en-GB" sz="11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271463" algn="l"/>
                        </a:tabLst>
                      </a:pPr>
                      <a:endParaRPr kumimoji="0" lang="en-GB" sz="11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tab pos="271463" algn="l"/>
                        </a:tabLst>
                      </a:pPr>
                      <a:endParaRPr kumimoji="0" lang="en-GB" sz="110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tab pos="271463" algn="l"/>
                        </a:tabLst>
                      </a:pPr>
                      <a:r>
                        <a:rPr kumimoji="0" lang="en-GB" sz="1100" b="1" i="0" u="sng" strike="noStrike" cap="none" normalizeH="0" baseline="0" dirty="0" smtClean="0">
                          <a:ln>
                            <a:noFill/>
                          </a:ln>
                          <a:solidFill>
                            <a:schemeClr val="tx1"/>
                          </a:solidFill>
                          <a:effectLst/>
                          <a:latin typeface="Arial" charset="0"/>
                        </a:rPr>
                        <a:t>Proposed Solution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100" b="1" i="0" u="sng"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tab pos="271463" algn="l"/>
                        </a:tabLst>
                      </a:pPr>
                      <a:endParaRPr kumimoji="0" lang="en-US" sz="1600" b="1" i="0" u="sng" strike="noStrike" kern="1200" cap="none" normalizeH="0" baseline="0" dirty="0" smtClean="0">
                        <a:ln>
                          <a:noFill/>
                        </a:ln>
                        <a:solidFill>
                          <a:schemeClr val="tx1"/>
                        </a:solidFill>
                        <a:effectLst/>
                        <a:latin typeface="Arial" charset="0"/>
                        <a:ea typeface="+mn-ea"/>
                        <a:cs typeface="+mn-cs"/>
                      </a:endParaRPr>
                    </a:p>
                    <a:p>
                      <a:pPr marL="533400" marR="0" lvl="0" indent="-533400" algn="l" defTabSz="914400" rtl="0" eaLnBrk="1" fontAlgn="base" latinLnBrk="0" hangingPunct="1">
                        <a:lnSpc>
                          <a:spcPct val="100000"/>
                        </a:lnSpc>
                        <a:spcBef>
                          <a:spcPct val="20000"/>
                        </a:spcBef>
                        <a:spcAft>
                          <a:spcPct val="0"/>
                        </a:spcAft>
                        <a:buClrTx/>
                        <a:buSzTx/>
                        <a:buFontTx/>
                        <a:buNone/>
                        <a:tabLst>
                          <a:tab pos="271463" algn="l"/>
                        </a:tabLst>
                      </a:pPr>
                      <a:endParaRPr kumimoji="0" lang="en-US" sz="1600" b="1" i="0" u="sng" strike="noStrike" kern="1200" cap="none" normalizeH="0" baseline="0" dirty="0" smtClean="0">
                        <a:ln>
                          <a:noFill/>
                        </a:ln>
                        <a:solidFill>
                          <a:schemeClr val="tx1"/>
                        </a:solidFill>
                        <a:effectLst/>
                        <a:latin typeface="Arial" charset="0"/>
                        <a:ea typeface="+mn-ea"/>
                        <a:cs typeface="+mn-cs"/>
                      </a:endParaRPr>
                    </a:p>
                    <a:p>
                      <a:pPr marL="533400" marR="0" lvl="0" indent="-533400" algn="l" defTabSz="914400" rtl="0" eaLnBrk="1" fontAlgn="base" latinLnBrk="0" hangingPunct="1">
                        <a:lnSpc>
                          <a:spcPct val="100000"/>
                        </a:lnSpc>
                        <a:spcBef>
                          <a:spcPct val="20000"/>
                        </a:spcBef>
                        <a:spcAft>
                          <a:spcPct val="0"/>
                        </a:spcAft>
                        <a:buClrTx/>
                        <a:buSzTx/>
                        <a:buFontTx/>
                        <a:buNone/>
                        <a:tabLst>
                          <a:tab pos="271463" algn="l"/>
                        </a:tabLst>
                      </a:pPr>
                      <a:endParaRPr kumimoji="0" lang="en-US" sz="1600" b="1" i="0" u="sng" strike="noStrike" kern="1200" cap="none" normalizeH="0" baseline="0" dirty="0" smtClean="0">
                        <a:ln>
                          <a:noFill/>
                        </a:ln>
                        <a:solidFill>
                          <a:schemeClr val="tx1"/>
                        </a:solidFill>
                        <a:effectLst/>
                        <a:latin typeface="Arial" charset="0"/>
                        <a:ea typeface="+mn-ea"/>
                        <a:cs typeface="+mn-cs"/>
                      </a:endParaRPr>
                    </a:p>
                    <a:p>
                      <a:pPr marL="533400" marR="0" lvl="0" indent="-533400" algn="l" defTabSz="914400" rtl="0" eaLnBrk="1" fontAlgn="base" latinLnBrk="0" hangingPunct="1">
                        <a:lnSpc>
                          <a:spcPct val="100000"/>
                        </a:lnSpc>
                        <a:spcBef>
                          <a:spcPct val="20000"/>
                        </a:spcBef>
                        <a:spcAft>
                          <a:spcPct val="0"/>
                        </a:spcAft>
                        <a:buClrTx/>
                        <a:buSzTx/>
                        <a:buFontTx/>
                        <a:buNone/>
                        <a:tabLst>
                          <a:tab pos="271463" algn="l"/>
                        </a:tabLst>
                      </a:pPr>
                      <a:r>
                        <a:rPr kumimoji="0" lang="en-US" sz="1100" b="1" i="0" u="sng" strike="noStrike" kern="1200" cap="none" normalizeH="0" baseline="0" dirty="0" smtClean="0">
                          <a:ln>
                            <a:noFill/>
                          </a:ln>
                          <a:solidFill>
                            <a:schemeClr val="tx1"/>
                          </a:solidFill>
                          <a:effectLst/>
                          <a:latin typeface="Arial" charset="0"/>
                          <a:ea typeface="+mn-ea"/>
                          <a:cs typeface="+mn-cs"/>
                        </a:rPr>
                        <a:t>Concerns</a:t>
                      </a: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r>
                        <a:rPr kumimoji="0" lang="en-US" sz="1100" b="1" i="0" u="sng" strike="noStrike" kern="1200" cap="none" normalizeH="0" baseline="0" dirty="0" smtClean="0">
                          <a:ln>
                            <a:noFill/>
                          </a:ln>
                          <a:solidFill>
                            <a:schemeClr val="tx1"/>
                          </a:solidFill>
                          <a:effectLst/>
                          <a:latin typeface="Arial" charset="0"/>
                          <a:ea typeface="+mn-ea"/>
                          <a:cs typeface="+mn-cs"/>
                        </a:rPr>
                        <a:t>Risks</a:t>
                      </a:r>
                    </a:p>
                    <a:p>
                      <a:pPr marL="268288" marR="0" lvl="0" indent="-268288" algn="l" defTabSz="914400" rtl="0" eaLnBrk="1" fontAlgn="base" latinLnBrk="0" hangingPunct="1">
                        <a:lnSpc>
                          <a:spcPct val="100000"/>
                        </a:lnSpc>
                        <a:spcBef>
                          <a:spcPct val="20000"/>
                        </a:spcBef>
                        <a:spcAft>
                          <a:spcPct val="0"/>
                        </a:spcAft>
                        <a:buClrTx/>
                        <a:buSzTx/>
                        <a:buFont typeface="Arial" pitchFamily="34" charset="0"/>
                        <a:buNone/>
                        <a:tabLst>
                          <a:tab pos="271463" algn="l"/>
                        </a:tabLst>
                        <a:defRPr/>
                      </a:pPr>
                      <a:endParaRPr kumimoji="0" lang="en-US" sz="1100" b="1" i="0" u="sng" strike="noStrike" kern="1200" cap="none" normalizeH="0" baseline="0" dirty="0" smtClean="0">
                        <a:ln>
                          <a:noFill/>
                        </a:ln>
                        <a:solidFill>
                          <a:schemeClr val="tx1"/>
                        </a:solidFill>
                        <a:effectLst/>
                        <a:latin typeface="Arial" charset="0"/>
                        <a:ea typeface="+mn-ea"/>
                        <a:cs typeface="+mn-cs"/>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GB" sz="1100" b="1" i="0" u="sng" strike="noStrike" cap="none" normalizeH="0" baseline="0" dirty="0" smtClean="0">
                          <a:ln>
                            <a:noFill/>
                          </a:ln>
                          <a:solidFill>
                            <a:schemeClr val="tx1"/>
                          </a:solidFill>
                          <a:effectLst/>
                          <a:latin typeface="Arial" charset="0"/>
                        </a:rPr>
                        <a:t>Major Milestones</a:t>
                      </a: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100" b="1" i="0" u="sng"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100" b="1" i="0" u="sng"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100" b="1" i="0" u="sng"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100" b="1" i="0" u="sng"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GB" sz="1100" b="1" i="0" u="sng" strike="noStrike" cap="none" normalizeH="0" baseline="0" dirty="0" smtClean="0">
                          <a:ln>
                            <a:noFill/>
                          </a:ln>
                          <a:solidFill>
                            <a:schemeClr val="tx1"/>
                          </a:solidFill>
                          <a:effectLst/>
                          <a:latin typeface="Arial" charset="0"/>
                        </a:rPr>
                        <a:t>Final Milestone</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sz="105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endParaRPr kumimoji="0" lang="en-GB" sz="105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endParaRPr kumimoji="0" lang="en-GB" sz="105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endParaRPr kumimoji="0" lang="en-GB" sz="1050" b="0" i="0" u="none" strike="noStrike" cap="none" normalizeH="0" baseline="0" dirty="0" smtClean="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748" name="Group 1340"/>
          <p:cNvGraphicFramePr>
            <a:graphicFrameLocks noGrp="1"/>
          </p:cNvGraphicFramePr>
          <p:nvPr>
            <p:extLst>
              <p:ext uri="{D42A27DB-BD31-4B8C-83A1-F6EECF244321}">
                <p14:modId xmlns:p14="http://schemas.microsoft.com/office/powerpoint/2010/main" val="1747621406"/>
              </p:ext>
            </p:extLst>
          </p:nvPr>
        </p:nvGraphicFramePr>
        <p:xfrm>
          <a:off x="4731885" y="3302614"/>
          <a:ext cx="3636456" cy="2791321"/>
        </p:xfrm>
        <a:graphic>
          <a:graphicData uri="http://schemas.openxmlformats.org/drawingml/2006/table">
            <a:tbl>
              <a:tblPr/>
              <a:tblGrid>
                <a:gridCol w="2284590"/>
                <a:gridCol w="866499"/>
                <a:gridCol w="485367"/>
              </a:tblGrid>
              <a:tr h="233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000" b="1" i="0" u="sng" strike="noStrike" cap="none" normalizeH="0" baseline="0" dirty="0" smtClean="0">
                          <a:ln>
                            <a:noFill/>
                          </a:ln>
                          <a:solidFill>
                            <a:schemeClr val="tx1"/>
                          </a:solidFill>
                          <a:effectLst/>
                          <a:latin typeface="Arial" charset="0"/>
                        </a:rPr>
                        <a:t>Near Term Actions/Issues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800" b="1" i="0" u="sng" strike="noStrike" cap="none" normalizeH="0" baseline="0" dirty="0" smtClean="0">
                          <a:ln>
                            <a:noFill/>
                          </a:ln>
                          <a:solidFill>
                            <a:schemeClr val="tx1"/>
                          </a:solidFill>
                          <a:effectLst/>
                          <a:latin typeface="Arial" charset="0"/>
                        </a:rPr>
                        <a:t>Assigned</a:t>
                      </a:r>
                      <a:endParaRPr kumimoji="0" lang="en-US" sz="800" b="1" i="0" u="sng" strike="noStrike" cap="none" normalizeH="0" baseline="0" dirty="0" smtClean="0">
                        <a:ln>
                          <a:noFill/>
                        </a:ln>
                        <a:solidFill>
                          <a:schemeClr val="tx1"/>
                        </a:solidFill>
                        <a:effectLst/>
                        <a:latin typeface="Arial" charset="0"/>
                      </a:endParaRPr>
                    </a:p>
                  </a:txBody>
                  <a:tcPr marL="13500" marR="13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800" b="1" i="0" u="sng" strike="noStrike" cap="none" normalizeH="0" baseline="0" dirty="0" smtClean="0">
                          <a:ln>
                            <a:noFill/>
                          </a:ln>
                          <a:solidFill>
                            <a:schemeClr val="tx1"/>
                          </a:solidFill>
                          <a:effectLst/>
                          <a:latin typeface="Arial" charset="0"/>
                        </a:rPr>
                        <a:t>Date</a:t>
                      </a:r>
                      <a:endParaRPr kumimoji="0" lang="en-US" sz="800" b="1" i="0" u="sng" strike="noStrike" cap="none" normalizeH="0" baseline="0" dirty="0" smtClean="0">
                        <a:ln>
                          <a:noFill/>
                        </a:ln>
                        <a:solidFill>
                          <a:schemeClr val="tx1"/>
                        </a:solidFill>
                        <a:effectLst/>
                        <a:latin typeface="Arial" charset="0"/>
                      </a:endParaRPr>
                    </a:p>
                  </a:txBody>
                  <a:tcPr marL="13500" marR="13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24563">
                <a:tc>
                  <a:txBody>
                    <a:bodyPr/>
                    <a:lstStyle/>
                    <a:p>
                      <a:pPr marL="228600" marR="0" lvl="0" indent="-228600" algn="l" defTabSz="914400" rtl="0" eaLnBrk="0" fontAlgn="base" latinLnBrk="0" hangingPunct="0">
                        <a:lnSpc>
                          <a:spcPct val="100000"/>
                        </a:lnSpc>
                        <a:spcBef>
                          <a:spcPct val="20000"/>
                        </a:spcBef>
                        <a:spcAft>
                          <a:spcPct val="0"/>
                        </a:spcAft>
                        <a:buClrTx/>
                        <a:buSzPct val="110000"/>
                        <a:buFont typeface="Symbol" pitchFamily="18" charset="2"/>
                        <a:buAutoNum type="arabicPeriod"/>
                        <a:tabLst/>
                        <a:defRPr/>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marL="40500" marR="40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13500" marR="13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13500" marR="13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547">
                <a:tc>
                  <a:txBody>
                    <a:bodyPr/>
                    <a:lstStyle/>
                    <a:p>
                      <a:pPr marL="228600" marR="0" lvl="0" indent="-228600" algn="l" defTabSz="914400" rtl="0" eaLnBrk="0" fontAlgn="base" latinLnBrk="0" hangingPunct="0">
                        <a:lnSpc>
                          <a:spcPct val="100000"/>
                        </a:lnSpc>
                        <a:spcBef>
                          <a:spcPct val="20000"/>
                        </a:spcBef>
                        <a:spcAft>
                          <a:spcPct val="0"/>
                        </a:spcAft>
                        <a:buClrTx/>
                        <a:buSzPct val="110000"/>
                        <a:buFont typeface="Symbol" pitchFamily="18" charset="2"/>
                        <a:buAutoNum type="arabicPeriod"/>
                        <a:tabLst/>
                        <a:defRPr/>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marL="40500" marR="40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endParaRPr>
                    </a:p>
                  </a:txBody>
                  <a:tcPr marL="13500" marR="13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endParaRPr>
                    </a:p>
                  </a:txBody>
                  <a:tcPr marL="13500" marR="13500" marT="35100" marB="35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9" name="Straight Connector 8"/>
          <p:cNvCxnSpPr/>
          <p:nvPr/>
        </p:nvCxnSpPr>
        <p:spPr>
          <a:xfrm flipH="1">
            <a:off x="1100031" y="4806662"/>
            <a:ext cx="36318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413986" y="267833"/>
            <a:ext cx="1696760"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25" b="1" dirty="0">
                <a:solidFill>
                  <a:schemeClr val="tx1"/>
                </a:solidFill>
              </a:rPr>
              <a:t>Team</a:t>
            </a:r>
            <a:r>
              <a:rPr lang="en-GB" sz="825" b="1" dirty="0" smtClean="0">
                <a:solidFill>
                  <a:schemeClr val="tx1"/>
                </a:solidFill>
              </a:rPr>
              <a:t>:</a:t>
            </a:r>
            <a:endParaRPr lang="en-GB" sz="825" b="1" dirty="0">
              <a:solidFill>
                <a:schemeClr val="tx1"/>
              </a:solidFill>
            </a:endParaRPr>
          </a:p>
          <a:p>
            <a:pPr algn="ctr"/>
            <a:r>
              <a:rPr lang="en-GB" sz="825" b="1" dirty="0">
                <a:solidFill>
                  <a:schemeClr val="tx1"/>
                </a:solidFill>
              </a:rPr>
              <a:t>Project Support: </a:t>
            </a:r>
            <a:endParaRPr lang="en-GB" sz="825" b="1" dirty="0" smtClean="0">
              <a:solidFill>
                <a:schemeClr val="tx1"/>
              </a:solidFill>
            </a:endParaRPr>
          </a:p>
          <a:p>
            <a:pPr algn="ctr"/>
            <a:r>
              <a:rPr lang="en-GB" sz="825" b="1" dirty="0" smtClean="0">
                <a:solidFill>
                  <a:schemeClr val="tx1"/>
                </a:solidFill>
              </a:rPr>
              <a:t>Manager:</a:t>
            </a:r>
            <a:endParaRPr lang="en-GB" sz="825" b="1" dirty="0">
              <a:solidFill>
                <a:schemeClr val="tx1"/>
              </a:solidFill>
            </a:endParaRPr>
          </a:p>
        </p:txBody>
      </p:sp>
      <p:cxnSp>
        <p:nvCxnSpPr>
          <p:cNvPr id="10" name="Straight Connector 9"/>
          <p:cNvCxnSpPr/>
          <p:nvPr/>
        </p:nvCxnSpPr>
        <p:spPr>
          <a:xfrm flipH="1">
            <a:off x="1097145" y="3302614"/>
            <a:ext cx="36347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7"/>
          <p:cNvSpPr txBox="1">
            <a:spLocks/>
          </p:cNvSpPr>
          <p:nvPr/>
        </p:nvSpPr>
        <p:spPr>
          <a:xfrm>
            <a:off x="628650" y="265641"/>
            <a:ext cx="8210550" cy="63923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dirty="0" smtClean="0"/>
              <a:t>Example 5 Blocker</a:t>
            </a:r>
            <a:endParaRPr lang="en-US" b="1" dirty="0"/>
          </a:p>
        </p:txBody>
      </p:sp>
      <p:sp>
        <p:nvSpPr>
          <p:cNvPr id="14" name="Flowchart: Alternate Process 13"/>
          <p:cNvSpPr/>
          <p:nvPr/>
        </p:nvSpPr>
        <p:spPr>
          <a:xfrm>
            <a:off x="4633453" y="552637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2">
                    <a:lumMod val="50000"/>
                  </a:schemeClr>
                </a:solidFill>
              </a:rPr>
              <a:t>5 blocker used for Special Projects, Continuous Improvements, CAPs, etc</a:t>
            </a:r>
            <a:r>
              <a:rPr lang="en-US" dirty="0"/>
              <a:t>.</a:t>
            </a:r>
          </a:p>
        </p:txBody>
      </p:sp>
      <p:sp>
        <p:nvSpPr>
          <p:cNvPr id="3" name="Slide Number Placeholder 2"/>
          <p:cNvSpPr>
            <a:spLocks noGrp="1"/>
          </p:cNvSpPr>
          <p:nvPr>
            <p:ph type="sldNum" sz="quarter" idx="12"/>
          </p:nvPr>
        </p:nvSpPr>
        <p:spPr/>
        <p:txBody>
          <a:bodyPr/>
          <a:lstStyle/>
          <a:p>
            <a:fld id="{2F6FAF79-B0D9-444A-ABDC-4F1DB8DFCFE0}" type="slidenum">
              <a:rPr lang="en-US" smtClean="0"/>
              <a:t>16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9539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Escapes/Stock Purges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9553964"/>
              </p:ext>
            </p:extLst>
          </p:nvPr>
        </p:nvGraphicFramePr>
        <p:xfrm>
          <a:off x="628650" y="1201738"/>
          <a:ext cx="7615552" cy="1450340"/>
        </p:xfrm>
        <a:graphic>
          <a:graphicData uri="http://schemas.openxmlformats.org/drawingml/2006/table">
            <a:tbl>
              <a:tblPr firstRow="1" bandRow="1">
                <a:tableStyleId>{5C22544A-7EE6-4342-B048-85BDC9FD1C3A}</a:tableStyleId>
              </a:tblPr>
              <a:tblGrid>
                <a:gridCol w="806406"/>
                <a:gridCol w="806406"/>
                <a:gridCol w="809943"/>
                <a:gridCol w="761606"/>
                <a:gridCol w="1246810"/>
                <a:gridCol w="1660449"/>
                <a:gridCol w="837029"/>
                <a:gridCol w="686903"/>
              </a:tblGrid>
              <a:tr h="370840">
                <a:tc>
                  <a:txBody>
                    <a:bodyPr/>
                    <a:lstStyle/>
                    <a:p>
                      <a:r>
                        <a:rPr lang="en-US" dirty="0" smtClean="0"/>
                        <a:t>Escape</a:t>
                      </a:r>
                      <a:r>
                        <a:rPr lang="en-US" baseline="0" dirty="0" smtClean="0"/>
                        <a:t> #/ </a:t>
                      </a:r>
                      <a:r>
                        <a:rPr lang="en-US" dirty="0" smtClean="0"/>
                        <a:t>Stock</a:t>
                      </a:r>
                      <a:r>
                        <a:rPr lang="en-US" baseline="0" dirty="0" smtClean="0"/>
                        <a:t> Purge #</a:t>
                      </a:r>
                      <a:endParaRPr lang="en-US" dirty="0"/>
                    </a:p>
                  </a:txBody>
                  <a:tcPr/>
                </a:tc>
                <a:tc>
                  <a:txBody>
                    <a:bodyPr/>
                    <a:lstStyle/>
                    <a:p>
                      <a:r>
                        <a:rPr lang="en-US" dirty="0" smtClean="0"/>
                        <a:t>Part #</a:t>
                      </a:r>
                      <a:endParaRPr lang="en-US" dirty="0"/>
                    </a:p>
                  </a:txBody>
                  <a:tcPr/>
                </a:tc>
                <a:tc>
                  <a:txBody>
                    <a:bodyPr/>
                    <a:lstStyle/>
                    <a:p>
                      <a:r>
                        <a:rPr lang="en-US" dirty="0" smtClean="0"/>
                        <a:t>Supplier</a:t>
                      </a:r>
                      <a:endParaRPr lang="en-US" dirty="0"/>
                    </a:p>
                  </a:txBody>
                  <a:tcPr/>
                </a:tc>
                <a:tc>
                  <a:txBody>
                    <a:bodyPr/>
                    <a:lstStyle/>
                    <a:p>
                      <a:r>
                        <a:rPr lang="en-US" dirty="0" smtClean="0"/>
                        <a:t>Date</a:t>
                      </a:r>
                      <a:endParaRPr lang="en-US" dirty="0"/>
                    </a:p>
                  </a:txBody>
                  <a:tcPr/>
                </a:tc>
                <a:tc>
                  <a:txBody>
                    <a:bodyPr/>
                    <a:lstStyle/>
                    <a:p>
                      <a:r>
                        <a:rPr lang="en-US" dirty="0" smtClean="0"/>
                        <a:t>Issue</a:t>
                      </a:r>
                      <a:endParaRPr lang="en-US" dirty="0"/>
                    </a:p>
                  </a:txBody>
                  <a:tcPr/>
                </a:tc>
                <a:tc>
                  <a:txBody>
                    <a:bodyPr/>
                    <a:lstStyle/>
                    <a:p>
                      <a:r>
                        <a:rPr lang="en-US" dirty="0" smtClean="0"/>
                        <a:t>Impact</a:t>
                      </a:r>
                      <a:endParaRPr lang="en-US" dirty="0"/>
                    </a:p>
                  </a:txBody>
                  <a:tcPr/>
                </a:tc>
                <a:tc>
                  <a:txBody>
                    <a:bodyPr/>
                    <a:lstStyle/>
                    <a:p>
                      <a:r>
                        <a:rPr lang="en-US" dirty="0" smtClean="0"/>
                        <a:t>Status</a:t>
                      </a:r>
                      <a:endParaRPr lang="en-US" dirty="0"/>
                    </a:p>
                  </a:txBody>
                  <a:tcPr/>
                </a:tc>
                <a:tc>
                  <a:txBody>
                    <a:bodyPr/>
                    <a:lstStyle/>
                    <a:p>
                      <a:r>
                        <a:rPr lang="en-US" dirty="0" smtClean="0"/>
                        <a:t>POC</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7" name="Flowchart: Alternate Process 6"/>
          <p:cNvSpPr/>
          <p:nvPr/>
        </p:nvSpPr>
        <p:spPr>
          <a:xfrm>
            <a:off x="4633453" y="552637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dirty="0">
                <a:solidFill>
                  <a:schemeClr val="bg2">
                    <a:lumMod val="50000"/>
                  </a:schemeClr>
                </a:solidFill>
              </a:rPr>
              <a:t>Escapes are non-compliant hardware that is delivered to the customer.</a:t>
            </a:r>
          </a:p>
          <a:p>
            <a:pPr marL="285750" indent="-285750">
              <a:buFont typeface="Arial" panose="020B0604020202020204" pitchFamily="34" charset="0"/>
              <a:buChar char="•"/>
            </a:pPr>
            <a:r>
              <a:rPr lang="en-US" dirty="0">
                <a:solidFill>
                  <a:schemeClr val="bg2">
                    <a:lumMod val="50000"/>
                  </a:schemeClr>
                </a:solidFill>
              </a:rPr>
              <a:t>Stock purges are due to suspect hardware which possess a risk to the program.</a:t>
            </a:r>
          </a:p>
        </p:txBody>
      </p:sp>
      <p:sp>
        <p:nvSpPr>
          <p:cNvPr id="3" name="Slide Number Placeholder 2"/>
          <p:cNvSpPr>
            <a:spLocks noGrp="1"/>
          </p:cNvSpPr>
          <p:nvPr>
            <p:ph type="sldNum" sz="quarter" idx="12"/>
          </p:nvPr>
        </p:nvSpPr>
        <p:spPr/>
        <p:txBody>
          <a:bodyPr/>
          <a:lstStyle/>
          <a:p>
            <a:fld id="{2F6FAF79-B0D9-444A-ABDC-4F1DB8DFCFE0}" type="slidenum">
              <a:rPr lang="en-US" smtClean="0"/>
              <a:t>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730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Scrap and Rework Costs</a:t>
            </a:r>
            <a:endParaRPr lang="en-US" dirty="0"/>
          </a:p>
        </p:txBody>
      </p:sp>
      <p:graphicFrame>
        <p:nvGraphicFramePr>
          <p:cNvPr id="5" name="Chart 4"/>
          <p:cNvGraphicFramePr/>
          <p:nvPr>
            <p:extLst>
              <p:ext uri="{D42A27DB-BD31-4B8C-83A1-F6EECF244321}">
                <p14:modId xmlns:p14="http://schemas.microsoft.com/office/powerpoint/2010/main" val="1191377494"/>
              </p:ext>
            </p:extLst>
          </p:nvPr>
        </p:nvGraphicFramePr>
        <p:xfrm>
          <a:off x="949276" y="1025520"/>
          <a:ext cx="7569298" cy="42026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6"/>
          <p:cNvSpPr txBox="1">
            <a:spLocks noChangeArrowheads="1"/>
          </p:cNvSpPr>
          <p:nvPr/>
        </p:nvSpPr>
        <p:spPr bwMode="auto">
          <a:xfrm>
            <a:off x="5581650" y="1541992"/>
            <a:ext cx="1751013" cy="307975"/>
          </a:xfrm>
          <a:prstGeom prst="rect">
            <a:avLst/>
          </a:prstGeom>
          <a:noFill/>
          <a:ln w="9525">
            <a:noFill/>
            <a:miter lim="800000"/>
            <a:headEnd/>
            <a:tailEnd/>
          </a:ln>
        </p:spPr>
        <p:txBody>
          <a:bodyPr wrap="none">
            <a:spAutoFit/>
          </a:bodyPr>
          <a:lstStyle/>
          <a:p>
            <a:r>
              <a:rPr lang="en-US" sz="1400" dirty="0">
                <a:solidFill>
                  <a:schemeClr val="tx1"/>
                </a:solidFill>
              </a:rPr>
              <a:t>Sales = $1,000,000</a:t>
            </a:r>
          </a:p>
        </p:txBody>
      </p:sp>
      <p:sp>
        <p:nvSpPr>
          <p:cNvPr id="9" name="Flowchart: Alternate Process 8"/>
          <p:cNvSpPr/>
          <p:nvPr/>
        </p:nvSpPr>
        <p:spPr>
          <a:xfrm>
            <a:off x="4633453" y="552637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defTabSz="887413" eaLnBrk="0" hangingPunct="0">
              <a:spcBef>
                <a:spcPct val="20000"/>
              </a:spcBef>
              <a:buSzPct val="100000"/>
              <a:defRPr/>
            </a:pPr>
            <a:r>
              <a:rPr lang="en-US" sz="1050" kern="0" dirty="0">
                <a:solidFill>
                  <a:schemeClr val="bg2">
                    <a:lumMod val="50000"/>
                  </a:schemeClr>
                </a:solidFill>
                <a:cs typeface="ＭＳ Ｐゴシック" pitchFamily="-112" charset="-128"/>
              </a:rPr>
              <a:t>Rework Cost</a:t>
            </a:r>
          </a:p>
          <a:p>
            <a:pPr marL="227013" lvl="1" indent="-114300" defTabSz="887413" eaLnBrk="0" hangingPunct="0">
              <a:buSzPct val="100000"/>
              <a:buFont typeface="Arial" panose="020B0604020202020204" pitchFamily="34" charset="0"/>
              <a:buChar char="•"/>
              <a:defRPr/>
            </a:pPr>
            <a:r>
              <a:rPr lang="en-US" sz="1050" kern="0" dirty="0">
                <a:solidFill>
                  <a:schemeClr val="bg2">
                    <a:lumMod val="50000"/>
                  </a:schemeClr>
                </a:solidFill>
                <a:cs typeface="ＭＳ Ｐゴシック"/>
              </a:rPr>
              <a:t>Labor ($) to return product to conformance/engineering</a:t>
            </a:r>
          </a:p>
          <a:p>
            <a:pPr marL="227013" lvl="1" indent="-114300" defTabSz="887413" eaLnBrk="0" hangingPunct="0">
              <a:buSzPct val="100000"/>
              <a:buFont typeface="Arial" panose="020B0604020202020204" pitchFamily="34" charset="0"/>
              <a:buChar char="•"/>
              <a:defRPr/>
            </a:pPr>
            <a:r>
              <a:rPr lang="en-US" sz="1050" kern="0" dirty="0">
                <a:solidFill>
                  <a:schemeClr val="bg2">
                    <a:lumMod val="50000"/>
                  </a:schemeClr>
                </a:solidFill>
                <a:cs typeface="ＭＳ Ｐゴシック"/>
              </a:rPr>
              <a:t>Standard or actual cost spent on correcting defective work</a:t>
            </a:r>
          </a:p>
          <a:p>
            <a:pPr defTabSz="887413" eaLnBrk="0" hangingPunct="0">
              <a:buSzPct val="100000"/>
              <a:defRPr/>
            </a:pPr>
            <a:r>
              <a:rPr lang="en-US" sz="1050" kern="0" dirty="0">
                <a:solidFill>
                  <a:schemeClr val="bg2">
                    <a:lumMod val="50000"/>
                  </a:schemeClr>
                </a:solidFill>
                <a:cs typeface="ＭＳ Ｐゴシック" pitchFamily="-112" charset="-128"/>
              </a:rPr>
              <a:t>Scrap Cost</a:t>
            </a:r>
          </a:p>
          <a:p>
            <a:pPr marL="227013" lvl="1" indent="-114300" defTabSz="887413" eaLnBrk="0" hangingPunct="0">
              <a:buSzPct val="100000"/>
              <a:buFont typeface="Arial" panose="020B0604020202020204" pitchFamily="34" charset="0"/>
              <a:buChar char="•"/>
              <a:defRPr/>
            </a:pPr>
            <a:r>
              <a:rPr lang="en-US" sz="1050" kern="0" dirty="0">
                <a:solidFill>
                  <a:schemeClr val="bg2">
                    <a:lumMod val="50000"/>
                  </a:schemeClr>
                </a:solidFill>
                <a:cs typeface="ＭＳ Ｐゴシック"/>
              </a:rPr>
              <a:t>Material costs and labor of work ($) performed up to the point of scrap</a:t>
            </a:r>
          </a:p>
          <a:p>
            <a:pPr defTabSz="887413" eaLnBrk="0" hangingPunct="0">
              <a:buSzPct val="100000"/>
              <a:defRPr/>
            </a:pPr>
            <a:r>
              <a:rPr lang="en-US" sz="1050" kern="0" dirty="0">
                <a:solidFill>
                  <a:schemeClr val="bg2">
                    <a:lumMod val="50000"/>
                  </a:schemeClr>
                </a:solidFill>
                <a:cs typeface="ＭＳ Ｐゴシック"/>
              </a:rPr>
              <a:t>Goal</a:t>
            </a:r>
          </a:p>
          <a:p>
            <a:pPr marL="227013" lvl="1" indent="-114300" defTabSz="887413" eaLnBrk="0" hangingPunct="0">
              <a:buSzPct val="100000"/>
              <a:buFont typeface="Arial" panose="020B0604020202020204" pitchFamily="34" charset="0"/>
              <a:buChar char="•"/>
              <a:defRPr/>
            </a:pPr>
            <a:r>
              <a:rPr lang="en-US" sz="1050" kern="0" dirty="0">
                <a:solidFill>
                  <a:schemeClr val="bg2">
                    <a:lumMod val="50000"/>
                  </a:schemeClr>
                </a:solidFill>
                <a:cs typeface="ＭＳ Ｐゴシック"/>
              </a:rPr>
              <a:t>Starting at 5% of sales</a:t>
            </a:r>
          </a:p>
          <a:p>
            <a:pPr marL="227013" lvl="1" indent="-114300" defTabSz="887413" eaLnBrk="0" hangingPunct="0">
              <a:buSzPct val="100000"/>
              <a:buFont typeface="Arial" panose="020B0604020202020204" pitchFamily="34" charset="0"/>
              <a:buChar char="•"/>
              <a:defRPr/>
            </a:pPr>
            <a:r>
              <a:rPr lang="en-US" sz="1050" kern="0" dirty="0">
                <a:solidFill>
                  <a:schemeClr val="bg2">
                    <a:lumMod val="50000"/>
                  </a:schemeClr>
                </a:solidFill>
                <a:cs typeface="ＭＳ Ｐゴシック"/>
              </a:rPr>
              <a:t>Work to have a constant reduction goal (10%-50%)</a:t>
            </a:r>
          </a:p>
        </p:txBody>
      </p:sp>
      <p:sp>
        <p:nvSpPr>
          <p:cNvPr id="3" name="Slide Number Placeholder 2"/>
          <p:cNvSpPr>
            <a:spLocks noGrp="1"/>
          </p:cNvSpPr>
          <p:nvPr>
            <p:ph type="sldNum" sz="quarter" idx="12"/>
          </p:nvPr>
        </p:nvSpPr>
        <p:spPr/>
        <p:txBody>
          <a:bodyPr/>
          <a:lstStyle/>
          <a:p>
            <a:fld id="{2F6FAF79-B0D9-444A-ABDC-4F1DB8DFCFE0}" type="slidenum">
              <a:rPr lang="en-US" smtClean="0"/>
              <a:t>18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8669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Defects Per Unit (DPU)</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495" y="5542813"/>
            <a:ext cx="2286198" cy="457240"/>
          </a:xfrm>
          <a:prstGeom prst="rect">
            <a:avLst/>
          </a:prstGeom>
        </p:spPr>
      </p:pic>
      <p:sp>
        <p:nvSpPr>
          <p:cNvPr id="13" name="TextBox 14"/>
          <p:cNvSpPr txBox="1">
            <a:spLocks noChangeArrowheads="1"/>
          </p:cNvSpPr>
          <p:nvPr/>
        </p:nvSpPr>
        <p:spPr bwMode="auto">
          <a:xfrm>
            <a:off x="3300796" y="5453627"/>
            <a:ext cx="461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6" tIns="45688" rIns="91376" bIns="45688">
            <a:spAutoFit/>
          </a:bodyPr>
          <a:lstStyle>
            <a:lvl1pPr>
              <a:defRPr sz="2000" b="1">
                <a:solidFill>
                  <a:srgbClr val="FAFD00"/>
                </a:solidFill>
                <a:latin typeface="Arial" charset="0"/>
                <a:ea typeface="ＭＳ Ｐゴシック" pitchFamily="34" charset="-128"/>
              </a:defRPr>
            </a:lvl1pPr>
            <a:lvl2pPr marL="742950" indent="-285750">
              <a:defRPr sz="2000" b="1">
                <a:solidFill>
                  <a:srgbClr val="FAFD00"/>
                </a:solidFill>
                <a:latin typeface="Arial" charset="0"/>
                <a:ea typeface="ＭＳ Ｐゴシック" pitchFamily="34" charset="-128"/>
              </a:defRPr>
            </a:lvl2pPr>
            <a:lvl3pPr marL="1143000" indent="-228600">
              <a:defRPr sz="2000" b="1">
                <a:solidFill>
                  <a:srgbClr val="FAFD00"/>
                </a:solidFill>
                <a:latin typeface="Arial" charset="0"/>
                <a:ea typeface="ＭＳ Ｐゴシック" pitchFamily="34" charset="-128"/>
              </a:defRPr>
            </a:lvl3pPr>
            <a:lvl4pPr marL="1600200" indent="-228600">
              <a:defRPr sz="2000" b="1">
                <a:solidFill>
                  <a:srgbClr val="FAFD00"/>
                </a:solidFill>
                <a:latin typeface="Arial" charset="0"/>
                <a:ea typeface="ＭＳ Ｐゴシック" pitchFamily="34" charset="-128"/>
              </a:defRPr>
            </a:lvl4pPr>
            <a:lvl5pPr marL="2057400" indent="-228600">
              <a:defRPr sz="2000" b="1">
                <a:solidFill>
                  <a:srgbClr val="FAFD00"/>
                </a:solidFill>
                <a:latin typeface="Arial" charset="0"/>
                <a:ea typeface="ＭＳ Ｐゴシック" pitchFamily="34" charset="-128"/>
              </a:defRPr>
            </a:lvl5pPr>
            <a:lvl6pPr marL="2514600" indent="-228600" eaLnBrk="0" fontAlgn="base" hangingPunct="0">
              <a:spcBef>
                <a:spcPct val="0"/>
              </a:spcBef>
              <a:spcAft>
                <a:spcPct val="0"/>
              </a:spcAft>
              <a:defRPr sz="2000" b="1">
                <a:solidFill>
                  <a:srgbClr val="FAFD00"/>
                </a:solidFill>
                <a:latin typeface="Arial" charset="0"/>
                <a:ea typeface="ＭＳ Ｐゴシック" pitchFamily="34" charset="-128"/>
              </a:defRPr>
            </a:lvl6pPr>
            <a:lvl7pPr marL="2971800" indent="-228600" eaLnBrk="0" fontAlgn="base" hangingPunct="0">
              <a:spcBef>
                <a:spcPct val="0"/>
              </a:spcBef>
              <a:spcAft>
                <a:spcPct val="0"/>
              </a:spcAft>
              <a:defRPr sz="2000" b="1">
                <a:solidFill>
                  <a:srgbClr val="FAFD00"/>
                </a:solidFill>
                <a:latin typeface="Arial" charset="0"/>
                <a:ea typeface="ＭＳ Ｐゴシック" pitchFamily="34" charset="-128"/>
              </a:defRPr>
            </a:lvl7pPr>
            <a:lvl8pPr marL="3429000" indent="-228600" eaLnBrk="0" fontAlgn="base" hangingPunct="0">
              <a:spcBef>
                <a:spcPct val="0"/>
              </a:spcBef>
              <a:spcAft>
                <a:spcPct val="0"/>
              </a:spcAft>
              <a:defRPr sz="2000" b="1">
                <a:solidFill>
                  <a:srgbClr val="FAFD00"/>
                </a:solidFill>
                <a:latin typeface="Arial" charset="0"/>
                <a:ea typeface="ＭＳ Ｐゴシック" pitchFamily="34" charset="-128"/>
              </a:defRPr>
            </a:lvl8pPr>
            <a:lvl9pPr marL="3886200" indent="-228600" eaLnBrk="0" fontAlgn="base" hangingPunct="0">
              <a:spcBef>
                <a:spcPct val="0"/>
              </a:spcBef>
              <a:spcAft>
                <a:spcPct val="0"/>
              </a:spcAft>
              <a:defRPr sz="2000" b="1">
                <a:solidFill>
                  <a:srgbClr val="FAFD00"/>
                </a:solidFill>
                <a:latin typeface="Arial" charset="0"/>
                <a:ea typeface="ＭＳ Ｐゴシック" pitchFamily="34" charset="-128"/>
              </a:defRPr>
            </a:lvl9pPr>
          </a:lstStyle>
          <a:p>
            <a:pPr eaLnBrk="1" hangingPunct="1"/>
            <a:r>
              <a:rPr lang="en-US" altLang="en-US" sz="1400" b="0" dirty="0">
                <a:solidFill>
                  <a:schemeClr val="tx1"/>
                </a:solidFill>
                <a:latin typeface="Cambria Math" pitchFamily="18" charset="0"/>
              </a:rPr>
              <a:t>*</a:t>
            </a:r>
          </a:p>
        </p:txBody>
      </p:sp>
      <p:sp>
        <p:nvSpPr>
          <p:cNvPr id="14" name="TextBox 14"/>
          <p:cNvSpPr txBox="1">
            <a:spLocks noChangeArrowheads="1"/>
          </p:cNvSpPr>
          <p:nvPr/>
        </p:nvSpPr>
        <p:spPr bwMode="auto">
          <a:xfrm>
            <a:off x="1066495" y="6043009"/>
            <a:ext cx="2659062" cy="400050"/>
          </a:xfrm>
          <a:prstGeom prst="rect">
            <a:avLst/>
          </a:prstGeom>
          <a:noFill/>
          <a:ln w="9525">
            <a:noFill/>
            <a:miter lim="800000"/>
            <a:headEnd/>
            <a:tailEnd/>
          </a:ln>
        </p:spPr>
        <p:txBody>
          <a:bodyPr lIns="91376" tIns="45688" rIns="91376" bIns="45688">
            <a:spAutoFit/>
          </a:bodyPr>
          <a:lstStyle/>
          <a:p>
            <a:pPr eaLnBrk="1" hangingPunct="1">
              <a:defRPr/>
            </a:pPr>
            <a:r>
              <a:rPr lang="en-US" sz="1000" dirty="0">
                <a:latin typeface="Cambria Math" pitchFamily="18" charset="0"/>
                <a:ea typeface="Cambria Math" pitchFamily="18" charset="0"/>
              </a:rPr>
              <a:t>*</a:t>
            </a:r>
            <a:r>
              <a:rPr lang="en-US" sz="1000" dirty="0"/>
              <a:t> 2 month rolling average </a:t>
            </a:r>
            <a:r>
              <a:rPr lang="en-US" sz="1000" dirty="0" smtClean="0"/>
              <a:t>(includes </a:t>
            </a:r>
            <a:r>
              <a:rPr lang="en-US" sz="1000" dirty="0"/>
              <a:t>current &amp; previous month’s </a:t>
            </a:r>
            <a:r>
              <a:rPr lang="en-US" sz="1000" dirty="0" smtClean="0"/>
              <a:t>actuals)</a:t>
            </a:r>
            <a:endParaRPr lang="en-US" sz="1000" dirty="0"/>
          </a:p>
        </p:txBody>
      </p:sp>
      <p:sp>
        <p:nvSpPr>
          <p:cNvPr id="16" name="Flowchart: Alternate Process 15"/>
          <p:cNvSpPr/>
          <p:nvPr/>
        </p:nvSpPr>
        <p:spPr>
          <a:xfrm>
            <a:off x="4633453" y="552637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15888" indent="-115888">
              <a:buFont typeface="Arial" panose="020B0604020202020204" pitchFamily="34" charset="0"/>
              <a:buChar char="•"/>
            </a:pPr>
            <a:r>
              <a:rPr lang="en-US" sz="1400" dirty="0">
                <a:solidFill>
                  <a:schemeClr val="bg2">
                    <a:lumMod val="50000"/>
                  </a:schemeClr>
                </a:solidFill>
              </a:rPr>
              <a:t>The ratio of defects to unit completions is a </a:t>
            </a:r>
            <a:r>
              <a:rPr lang="en-US" sz="1400" dirty="0">
                <a:solidFill>
                  <a:srgbClr val="767171"/>
                </a:solidFill>
              </a:rPr>
              <a:t>measure of quality. </a:t>
            </a:r>
            <a:r>
              <a:rPr lang="en-US" sz="1400" dirty="0" smtClean="0">
                <a:solidFill>
                  <a:srgbClr val="767171"/>
                </a:solidFill>
              </a:rPr>
              <a:t>Tracking helps to identify </a:t>
            </a:r>
            <a:r>
              <a:rPr lang="en-US" sz="1400" dirty="0">
                <a:solidFill>
                  <a:srgbClr val="767171"/>
                </a:solidFill>
              </a:rPr>
              <a:t>defects and drive root cause and corrective action</a:t>
            </a:r>
            <a:r>
              <a:rPr lang="en-US" sz="1400" dirty="0" smtClean="0">
                <a:solidFill>
                  <a:srgbClr val="767171"/>
                </a:solidFill>
              </a:rPr>
              <a:t>.</a:t>
            </a:r>
            <a:endParaRPr lang="en-US" sz="1400" dirty="0">
              <a:solidFill>
                <a:srgbClr val="767171"/>
              </a:solidFill>
            </a:endParaRPr>
          </a:p>
          <a:p>
            <a:pPr marL="115888" indent="-115888">
              <a:buFont typeface="Arial" panose="020B0604020202020204" pitchFamily="34" charset="0"/>
              <a:buChar char="•"/>
            </a:pPr>
            <a:r>
              <a:rPr lang="en-US" sz="1400" dirty="0">
                <a:solidFill>
                  <a:schemeClr val="bg2">
                    <a:lumMod val="50000"/>
                  </a:schemeClr>
                </a:solidFill>
              </a:rPr>
              <a:t>The numerator accounts for team caused defects. </a:t>
            </a:r>
          </a:p>
          <a:p>
            <a:pPr marL="115888" indent="-115888">
              <a:buFont typeface="Arial" panose="020B0604020202020204" pitchFamily="34" charset="0"/>
              <a:buChar char="•"/>
            </a:pPr>
            <a:r>
              <a:rPr lang="en-US" sz="1400" dirty="0">
                <a:solidFill>
                  <a:schemeClr val="bg2">
                    <a:lumMod val="50000"/>
                  </a:schemeClr>
                </a:solidFill>
              </a:rPr>
              <a:t>The denominator accounts for unit </a:t>
            </a:r>
            <a:r>
              <a:rPr lang="en-US" sz="1400" dirty="0" smtClean="0">
                <a:solidFill>
                  <a:schemeClr val="bg2">
                    <a:lumMod val="50000"/>
                  </a:schemeClr>
                </a:solidFill>
              </a:rPr>
              <a:t>completions</a:t>
            </a:r>
            <a:r>
              <a:rPr lang="en-US" sz="1600" dirty="0" smtClean="0"/>
              <a:t>.</a:t>
            </a:r>
            <a:endParaRPr lang="en-US" sz="1600" dirty="0"/>
          </a:p>
        </p:txBody>
      </p:sp>
      <p:pic>
        <p:nvPicPr>
          <p:cNvPr id="6" name="Picture 5"/>
          <p:cNvPicPr>
            <a:picLocks noChangeAspect="1"/>
          </p:cNvPicPr>
          <p:nvPr/>
        </p:nvPicPr>
        <p:blipFill>
          <a:blip r:embed="rId3"/>
          <a:stretch>
            <a:fillRect/>
          </a:stretch>
        </p:blipFill>
        <p:spPr>
          <a:xfrm>
            <a:off x="1395389" y="4701466"/>
            <a:ext cx="6722738" cy="625371"/>
          </a:xfrm>
          <a:prstGeom prst="rect">
            <a:avLst/>
          </a:prstGeom>
        </p:spPr>
      </p:pic>
      <p:pic>
        <p:nvPicPr>
          <p:cNvPr id="9" name="Picture 8"/>
          <p:cNvPicPr>
            <a:picLocks noChangeAspect="1"/>
          </p:cNvPicPr>
          <p:nvPr/>
        </p:nvPicPr>
        <p:blipFill>
          <a:blip r:embed="rId4"/>
          <a:stretch>
            <a:fillRect/>
          </a:stretch>
        </p:blipFill>
        <p:spPr>
          <a:xfrm>
            <a:off x="1302996" y="1075765"/>
            <a:ext cx="6907524" cy="3571653"/>
          </a:xfrm>
          <a:prstGeom prst="rect">
            <a:avLst/>
          </a:prstGeom>
        </p:spPr>
      </p:pic>
      <p:sp>
        <p:nvSpPr>
          <p:cNvPr id="3" name="Slide Number Placeholder 2"/>
          <p:cNvSpPr>
            <a:spLocks noGrp="1"/>
          </p:cNvSpPr>
          <p:nvPr>
            <p:ph type="sldNum" sz="quarter" idx="12"/>
          </p:nvPr>
        </p:nvSpPr>
        <p:spPr/>
        <p:txBody>
          <a:bodyPr/>
          <a:lstStyle/>
          <a:p>
            <a:fld id="{2F6FAF79-B0D9-444A-ABDC-4F1DB8DFCFE0}" type="slidenum">
              <a:rPr lang="en-US" smtClean="0"/>
              <a:t>19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79250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Corrective Action Board?</a:t>
            </a:r>
            <a:endParaRPr lang="en-US" dirty="0"/>
          </a:p>
        </p:txBody>
      </p:sp>
      <p:sp>
        <p:nvSpPr>
          <p:cNvPr id="3" name="Content Placeholder 2"/>
          <p:cNvSpPr>
            <a:spLocks noGrp="1"/>
          </p:cNvSpPr>
          <p:nvPr>
            <p:ph idx="1"/>
          </p:nvPr>
        </p:nvSpPr>
        <p:spPr>
          <a:xfrm>
            <a:off x="790575" y="2508085"/>
            <a:ext cx="7886700" cy="2074333"/>
          </a:xfrm>
        </p:spPr>
        <p:txBody>
          <a:bodyPr>
            <a:noAutofit/>
          </a:bodyPr>
          <a:lstStyle/>
          <a:p>
            <a:pPr marL="0" indent="0" algn="ctr">
              <a:buNone/>
              <a:defRPr/>
            </a:pPr>
            <a:r>
              <a:rPr lang="en-US" sz="2800" dirty="0"/>
              <a:t>A Corrective Action Board or CAB is the </a:t>
            </a:r>
            <a:r>
              <a:rPr lang="en-US" sz="2800" dirty="0" smtClean="0"/>
              <a:t>forum </a:t>
            </a:r>
            <a:r>
              <a:rPr lang="en-US" sz="2800" dirty="0"/>
              <a:t>to communicate, enable, facilitate, and provide oversight and direction for preventive and corrective action activities in order to resolve issues, support improved service and/or product quality, and promote Customer satisfaction. </a:t>
            </a:r>
            <a:endParaRPr lang="en-US" sz="2800" dirty="0" smtClean="0"/>
          </a:p>
        </p:txBody>
      </p:sp>
      <p:sp>
        <p:nvSpPr>
          <p:cNvPr id="5" name="Slide Number Placeholder 4"/>
          <p:cNvSpPr>
            <a:spLocks noGrp="1"/>
          </p:cNvSpPr>
          <p:nvPr>
            <p:ph type="sldNum" sz="quarter" idx="12"/>
          </p:nvPr>
        </p:nvSpPr>
        <p:spPr/>
        <p:txBody>
          <a:bodyPr/>
          <a:lstStyle/>
          <a:p>
            <a:fld id="{2F6FAF79-B0D9-444A-ABDC-4F1DB8DFCFE0}" type="slidenum">
              <a:rPr lang="en-US" smtClean="0"/>
              <a:t>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4060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Scrap</a:t>
            </a:r>
            <a:endParaRPr lang="en-US" dirty="0"/>
          </a:p>
        </p:txBody>
      </p:sp>
      <p:sp>
        <p:nvSpPr>
          <p:cNvPr id="7" name="Flowchart: Alternate Process 6"/>
          <p:cNvSpPr/>
          <p:nvPr/>
        </p:nvSpPr>
        <p:spPr>
          <a:xfrm>
            <a:off x="4648200" y="5531539"/>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14300" indent="-114300">
              <a:buFont typeface="Arial" panose="020B0604020202020204" pitchFamily="34" charset="0"/>
              <a:buChar char="•"/>
            </a:pPr>
            <a:r>
              <a:rPr lang="en-US" sz="1100" dirty="0">
                <a:solidFill>
                  <a:schemeClr val="bg2">
                    <a:lumMod val="50000"/>
                  </a:schemeClr>
                </a:solidFill>
              </a:rPr>
              <a:t>Scrap is nonconforming material that is not usable for its intended purpose or cannot be economically reworked or repaired </a:t>
            </a:r>
          </a:p>
          <a:p>
            <a:pPr marL="114300" indent="-114300">
              <a:buFont typeface="Arial" panose="020B0604020202020204" pitchFamily="34" charset="0"/>
              <a:buChar char="•"/>
            </a:pPr>
            <a:r>
              <a:rPr lang="en-US" sz="1100" dirty="0" smtClean="0">
                <a:solidFill>
                  <a:schemeClr val="bg2">
                    <a:lumMod val="50000"/>
                  </a:schemeClr>
                </a:solidFill>
              </a:rPr>
              <a:t>Scrap </a:t>
            </a:r>
            <a:r>
              <a:rPr lang="en-US" sz="1100" dirty="0">
                <a:solidFill>
                  <a:schemeClr val="bg2">
                    <a:lumMod val="50000"/>
                  </a:schemeClr>
                </a:solidFill>
              </a:rPr>
              <a:t>usually occurs in the high precision/high cost areas, where committed </a:t>
            </a:r>
            <a:r>
              <a:rPr lang="en-US" sz="1100" dirty="0" smtClean="0">
                <a:solidFill>
                  <a:schemeClr val="bg2">
                    <a:lumMod val="50000"/>
                  </a:schemeClr>
                </a:solidFill>
              </a:rPr>
              <a:t>money and </a:t>
            </a:r>
            <a:r>
              <a:rPr lang="en-US" sz="1100" dirty="0">
                <a:solidFill>
                  <a:schemeClr val="bg2">
                    <a:lumMod val="50000"/>
                  </a:schemeClr>
                </a:solidFill>
              </a:rPr>
              <a:t>man hours are high. </a:t>
            </a:r>
            <a:endParaRPr lang="en-US" sz="1100" dirty="0" smtClean="0">
              <a:solidFill>
                <a:schemeClr val="bg2">
                  <a:lumMod val="50000"/>
                </a:schemeClr>
              </a:solidFill>
            </a:endParaRPr>
          </a:p>
          <a:p>
            <a:pPr marL="114300" indent="-114300">
              <a:buFont typeface="Arial" panose="020B0604020202020204" pitchFamily="34" charset="0"/>
              <a:buChar char="•"/>
            </a:pPr>
            <a:r>
              <a:rPr lang="en-US" sz="1100" dirty="0" smtClean="0">
                <a:solidFill>
                  <a:schemeClr val="bg2">
                    <a:lumMod val="50000"/>
                  </a:schemeClr>
                </a:solidFill>
              </a:rPr>
              <a:t>Determine scrap goal and aim to lower it by 1% each month.</a:t>
            </a:r>
          </a:p>
          <a:p>
            <a:pPr marL="114300" indent="-114300">
              <a:buFont typeface="Arial" panose="020B0604020202020204" pitchFamily="34" charset="0"/>
              <a:buChar char="•"/>
            </a:pPr>
            <a:r>
              <a:rPr lang="en-US" sz="1100" dirty="0" smtClean="0">
                <a:solidFill>
                  <a:schemeClr val="bg2">
                    <a:lumMod val="50000"/>
                  </a:schemeClr>
                </a:solidFill>
              </a:rPr>
              <a:t>Control </a:t>
            </a:r>
            <a:r>
              <a:rPr lang="en-US" sz="1100" dirty="0">
                <a:solidFill>
                  <a:schemeClr val="bg2">
                    <a:lumMod val="50000"/>
                  </a:schemeClr>
                </a:solidFill>
              </a:rPr>
              <a:t>scrap to control </a:t>
            </a:r>
            <a:r>
              <a:rPr lang="en-US" sz="1100" dirty="0" smtClean="0">
                <a:solidFill>
                  <a:schemeClr val="bg2">
                    <a:lumMod val="50000"/>
                  </a:schemeClr>
                </a:solidFill>
              </a:rPr>
              <a:t>cost. Evaluate scrap trends to determine material or process issues.</a:t>
            </a:r>
            <a:endParaRPr lang="en-US" sz="1100" dirty="0">
              <a:solidFill>
                <a:schemeClr val="bg2">
                  <a:lumMod val="50000"/>
                </a:schemeClr>
              </a:solidFill>
            </a:endParaRPr>
          </a:p>
        </p:txBody>
      </p:sp>
      <p:pic>
        <p:nvPicPr>
          <p:cNvPr id="3" name="Picture 2"/>
          <p:cNvPicPr>
            <a:picLocks noChangeAspect="1"/>
          </p:cNvPicPr>
          <p:nvPr/>
        </p:nvPicPr>
        <p:blipFill>
          <a:blip r:embed="rId2"/>
          <a:stretch>
            <a:fillRect/>
          </a:stretch>
        </p:blipFill>
        <p:spPr>
          <a:xfrm>
            <a:off x="913222" y="4291847"/>
            <a:ext cx="7641403" cy="1088450"/>
          </a:xfrm>
          <a:prstGeom prst="rect">
            <a:avLst/>
          </a:prstGeom>
        </p:spPr>
      </p:pic>
      <p:pic>
        <p:nvPicPr>
          <p:cNvPr id="4" name="Picture 3"/>
          <p:cNvPicPr>
            <a:picLocks noChangeAspect="1"/>
          </p:cNvPicPr>
          <p:nvPr/>
        </p:nvPicPr>
        <p:blipFill>
          <a:blip r:embed="rId3"/>
          <a:stretch>
            <a:fillRect/>
          </a:stretch>
        </p:blipFill>
        <p:spPr>
          <a:xfrm>
            <a:off x="892887" y="1056117"/>
            <a:ext cx="7682075" cy="3235730"/>
          </a:xfrm>
          <a:prstGeom prst="rect">
            <a:avLst/>
          </a:prstGeom>
        </p:spPr>
      </p:pic>
      <p:sp>
        <p:nvSpPr>
          <p:cNvPr id="5" name="Slide Number Placeholder 4"/>
          <p:cNvSpPr>
            <a:spLocks noGrp="1"/>
          </p:cNvSpPr>
          <p:nvPr>
            <p:ph type="sldNum" sz="quarter" idx="12"/>
          </p:nvPr>
        </p:nvSpPr>
        <p:spPr/>
        <p:txBody>
          <a:bodyPr/>
          <a:lstStyle/>
          <a:p>
            <a:fld id="{2F6FAF79-B0D9-444A-ABDC-4F1DB8DFCFE0}" type="slidenum">
              <a:rPr lang="en-US" smtClean="0"/>
              <a:t>20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5226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 Performance</a:t>
            </a:r>
            <a:endParaRPr lang="en-US" dirty="0"/>
          </a:p>
        </p:txBody>
      </p:sp>
      <p:pic>
        <p:nvPicPr>
          <p:cNvPr id="4" name="Picture 3"/>
          <p:cNvPicPr>
            <a:picLocks noChangeAspect="1"/>
          </p:cNvPicPr>
          <p:nvPr/>
        </p:nvPicPr>
        <p:blipFill rotWithShape="1">
          <a:blip r:embed="rId2"/>
          <a:srcRect b="1281"/>
          <a:stretch/>
        </p:blipFill>
        <p:spPr>
          <a:xfrm>
            <a:off x="1468894" y="956366"/>
            <a:ext cx="6530061" cy="3818522"/>
          </a:xfrm>
          <a:prstGeom prst="rect">
            <a:avLst/>
          </a:prstGeom>
          <a:ln>
            <a:noFill/>
          </a:ln>
        </p:spPr>
      </p:pic>
      <p:pic>
        <p:nvPicPr>
          <p:cNvPr id="8" name="Picture 7"/>
          <p:cNvPicPr>
            <a:picLocks noChangeAspect="1"/>
          </p:cNvPicPr>
          <p:nvPr/>
        </p:nvPicPr>
        <p:blipFill>
          <a:blip r:embed="rId3"/>
          <a:stretch>
            <a:fillRect/>
          </a:stretch>
        </p:blipFill>
        <p:spPr>
          <a:xfrm>
            <a:off x="1468895" y="4748372"/>
            <a:ext cx="6530060" cy="838200"/>
          </a:xfrm>
          <a:prstGeom prst="rect">
            <a:avLst/>
          </a:prstGeom>
        </p:spPr>
      </p:pic>
      <p:sp>
        <p:nvSpPr>
          <p:cNvPr id="5" name="Flowchart: Alternate Process 4"/>
          <p:cNvSpPr/>
          <p:nvPr/>
        </p:nvSpPr>
        <p:spPr>
          <a:xfrm>
            <a:off x="4648200" y="5531539"/>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14300" indent="-114300">
              <a:buFont typeface="Arial" panose="020B0604020202020204" pitchFamily="34" charset="0"/>
              <a:buChar char="•"/>
            </a:pPr>
            <a:r>
              <a:rPr lang="en-US" sz="1400" dirty="0">
                <a:solidFill>
                  <a:schemeClr val="bg2">
                    <a:lumMod val="50000"/>
                  </a:schemeClr>
                </a:solidFill>
              </a:rPr>
              <a:t>Any material or quality system discrepancy that is determined to be supplier responsible that is found during surveillance, sourcing, receiving activities and/or manufacturing/floor activities is noted in a SCAR. </a:t>
            </a:r>
          </a:p>
          <a:p>
            <a:pPr marL="114300" indent="-114300">
              <a:buFont typeface="Arial" panose="020B0604020202020204" pitchFamily="34" charset="0"/>
              <a:buChar char="•"/>
            </a:pPr>
            <a:r>
              <a:rPr lang="en-US" sz="1400" dirty="0" smtClean="0">
                <a:solidFill>
                  <a:schemeClr val="bg2">
                    <a:lumMod val="50000"/>
                  </a:schemeClr>
                </a:solidFill>
              </a:rPr>
              <a:t>Measuring  SCAR response time helps to ensure actions are taken to evaluate the non-conformances. </a:t>
            </a:r>
          </a:p>
        </p:txBody>
      </p:sp>
      <p:sp>
        <p:nvSpPr>
          <p:cNvPr id="3" name="Slide Number Placeholder 2"/>
          <p:cNvSpPr>
            <a:spLocks noGrp="1"/>
          </p:cNvSpPr>
          <p:nvPr>
            <p:ph type="sldNum" sz="quarter" idx="12"/>
          </p:nvPr>
        </p:nvSpPr>
        <p:spPr/>
        <p:txBody>
          <a:bodyPr/>
          <a:lstStyle/>
          <a:p>
            <a:fld id="{2F6FAF79-B0D9-444A-ABDC-4F1DB8DFCFE0}" type="slidenum">
              <a:rPr lang="en-US" smtClean="0"/>
              <a:t>21</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3217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Tracking</a:t>
            </a:r>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163" y="4394942"/>
            <a:ext cx="6774281" cy="9704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t="15764"/>
          <a:stretch/>
        </p:blipFill>
        <p:spPr bwMode="auto">
          <a:xfrm>
            <a:off x="1344405" y="1076918"/>
            <a:ext cx="6779039" cy="33180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lowchart: Alternate Process 5"/>
          <p:cNvSpPr/>
          <p:nvPr/>
        </p:nvSpPr>
        <p:spPr>
          <a:xfrm>
            <a:off x="4648200" y="5531539"/>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14300" indent="-114300">
              <a:buFont typeface="Arial" panose="020B0604020202020204" pitchFamily="34" charset="0"/>
              <a:buChar char="•"/>
            </a:pPr>
            <a:r>
              <a:rPr lang="en-US" sz="1200" dirty="0">
                <a:solidFill>
                  <a:schemeClr val="bg2">
                    <a:lumMod val="50000"/>
                  </a:schemeClr>
                </a:solidFill>
              </a:rPr>
              <a:t> Increased defects due to repetitive problems or root cause could lead to a decrease in customer confidence/rating.</a:t>
            </a:r>
          </a:p>
          <a:p>
            <a:pPr marL="114300" indent="-114300">
              <a:buFont typeface="Arial" panose="020B0604020202020204" pitchFamily="34" charset="0"/>
              <a:buChar char="•"/>
            </a:pPr>
            <a:r>
              <a:rPr lang="en-US" sz="1200" dirty="0" smtClean="0">
                <a:solidFill>
                  <a:schemeClr val="bg2">
                    <a:lumMod val="50000"/>
                  </a:schemeClr>
                </a:solidFill>
              </a:rPr>
              <a:t>Trending prevents </a:t>
            </a:r>
            <a:r>
              <a:rPr lang="en-US" sz="1200" dirty="0">
                <a:solidFill>
                  <a:schemeClr val="bg2">
                    <a:lumMod val="50000"/>
                  </a:schemeClr>
                </a:solidFill>
              </a:rPr>
              <a:t>costly defects that can result in reduced score card ratings in P1 – P5 section. </a:t>
            </a:r>
            <a:endParaRPr lang="en-US" sz="1200" dirty="0" smtClean="0">
              <a:solidFill>
                <a:schemeClr val="bg2">
                  <a:lumMod val="50000"/>
                </a:schemeClr>
              </a:solidFill>
            </a:endParaRPr>
          </a:p>
          <a:p>
            <a:pPr marL="114300" indent="-114300">
              <a:buFont typeface="Arial" panose="020B0604020202020204" pitchFamily="34" charset="0"/>
              <a:buChar char="•"/>
            </a:pPr>
            <a:r>
              <a:rPr lang="en-US" sz="1200" dirty="0">
                <a:solidFill>
                  <a:schemeClr val="bg2">
                    <a:lumMod val="50000"/>
                  </a:schemeClr>
                </a:solidFill>
              </a:rPr>
              <a:t>M</a:t>
            </a:r>
            <a:r>
              <a:rPr lang="en-US" sz="1200" dirty="0" smtClean="0">
                <a:solidFill>
                  <a:schemeClr val="bg2">
                    <a:lumMod val="50000"/>
                  </a:schemeClr>
                </a:solidFill>
              </a:rPr>
              <a:t>easuring </a:t>
            </a:r>
            <a:r>
              <a:rPr lang="en-US" sz="1200" dirty="0">
                <a:solidFill>
                  <a:schemeClr val="bg2">
                    <a:lumMod val="50000"/>
                  </a:schemeClr>
                </a:solidFill>
              </a:rPr>
              <a:t>the quantity of </a:t>
            </a:r>
            <a:r>
              <a:rPr lang="en-US" sz="1200" dirty="0" err="1">
                <a:solidFill>
                  <a:schemeClr val="bg2">
                    <a:lumMod val="50000"/>
                  </a:schemeClr>
                </a:solidFill>
              </a:rPr>
              <a:t>Qnotes</a:t>
            </a:r>
            <a:r>
              <a:rPr lang="en-US" sz="1200" dirty="0">
                <a:solidFill>
                  <a:schemeClr val="bg2">
                    <a:lumMod val="50000"/>
                  </a:schemeClr>
                </a:solidFill>
              </a:rPr>
              <a:t> and their related common </a:t>
            </a:r>
            <a:r>
              <a:rPr lang="en-US" sz="1200" dirty="0" smtClean="0">
                <a:solidFill>
                  <a:schemeClr val="bg2">
                    <a:lumMod val="50000"/>
                  </a:schemeClr>
                </a:solidFill>
              </a:rPr>
              <a:t>issues and cause </a:t>
            </a:r>
            <a:r>
              <a:rPr lang="en-US" sz="1200" dirty="0">
                <a:solidFill>
                  <a:schemeClr val="bg2">
                    <a:lumMod val="50000"/>
                  </a:schemeClr>
                </a:solidFill>
              </a:rPr>
              <a:t>allows a trend to be developed to identify focus areas for improvement over a rolling 12 months</a:t>
            </a:r>
            <a:r>
              <a:rPr lang="en-US" sz="1200" dirty="0" smtClean="0">
                <a:solidFill>
                  <a:schemeClr val="bg2">
                    <a:lumMod val="50000"/>
                  </a:schemeClr>
                </a:solidFill>
              </a:rPr>
              <a:t>.</a:t>
            </a:r>
          </a:p>
        </p:txBody>
      </p:sp>
      <p:sp>
        <p:nvSpPr>
          <p:cNvPr id="3" name="Slide Number Placeholder 2"/>
          <p:cNvSpPr>
            <a:spLocks noGrp="1"/>
          </p:cNvSpPr>
          <p:nvPr>
            <p:ph type="sldNum" sz="quarter" idx="12"/>
          </p:nvPr>
        </p:nvSpPr>
        <p:spPr/>
        <p:txBody>
          <a:bodyPr/>
          <a:lstStyle/>
          <a:p>
            <a:fld id="{2F6FAF79-B0D9-444A-ABDC-4F1DB8DFCFE0}" type="slidenum">
              <a:rPr lang="en-US" smtClean="0"/>
              <a:t>22</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331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1785769"/>
            <a:ext cx="6858000" cy="799036"/>
          </a:xfrm>
        </p:spPr>
        <p:txBody>
          <a:bodyPr/>
          <a:lstStyle/>
          <a:p>
            <a:r>
              <a:rPr lang="en-US" dirty="0" smtClean="0"/>
              <a:t>Additional Slides</a:t>
            </a:r>
            <a:endParaRPr lang="en-US" dirty="0"/>
          </a:p>
        </p:txBody>
      </p:sp>
      <p:sp>
        <p:nvSpPr>
          <p:cNvPr id="5" name="Subtitle 4"/>
          <p:cNvSpPr>
            <a:spLocks noGrp="1"/>
          </p:cNvSpPr>
          <p:nvPr>
            <p:ph type="subTitle" idx="1"/>
          </p:nvPr>
        </p:nvSpPr>
        <p:spPr>
          <a:xfrm>
            <a:off x="1142999" y="2924824"/>
            <a:ext cx="6858000" cy="1655762"/>
          </a:xfrm>
        </p:spPr>
        <p:txBody>
          <a:bodyPr/>
          <a:lstStyle/>
          <a:p>
            <a:r>
              <a:rPr lang="en-US" dirty="0" smtClean="0"/>
              <a:t>The following slides are useful for root cause/corrective action analysis for significant issues. These are not presented during CAB, however, issues that require analysis are often related to various other topics that are discussed (i.e. trending, stock purges, open quality notes, etc.).</a:t>
            </a:r>
            <a:endParaRPr lang="en-US" dirty="0"/>
          </a:p>
        </p:txBody>
      </p:sp>
      <p:sp>
        <p:nvSpPr>
          <p:cNvPr id="2" name="Slide Number Placeholder 1"/>
          <p:cNvSpPr>
            <a:spLocks noGrp="1"/>
          </p:cNvSpPr>
          <p:nvPr>
            <p:ph type="sldNum" sz="quarter" idx="12"/>
          </p:nvPr>
        </p:nvSpPr>
        <p:spPr/>
        <p:txBody>
          <a:bodyPr/>
          <a:lstStyle/>
          <a:p>
            <a:fld id="{2F6FAF79-B0D9-444A-ABDC-4F1DB8DFCFE0}" type="slidenum">
              <a:rPr lang="en-US" smtClean="0"/>
              <a:t>23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1740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7338001" y="1137073"/>
            <a:ext cx="1728788" cy="3873500"/>
          </a:xfrm>
          <a:prstGeom prst="rect">
            <a:avLst/>
          </a:prstGeom>
          <a:solidFill>
            <a:schemeClr val="bg1"/>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smtClean="0">
                <a:solidFill>
                  <a:schemeClr val="tx1"/>
                </a:solidFill>
              </a:rPr>
              <a:t>Prevent/Predict New Occurrence</a:t>
            </a:r>
            <a:endParaRPr lang="en-US" sz="1400" dirty="0">
              <a:solidFill>
                <a:schemeClr val="tx1"/>
              </a:solidFill>
            </a:endParaRPr>
          </a:p>
        </p:txBody>
      </p:sp>
      <p:sp>
        <p:nvSpPr>
          <p:cNvPr id="31" name="Rectangle 30"/>
          <p:cNvSpPr/>
          <p:nvPr/>
        </p:nvSpPr>
        <p:spPr>
          <a:xfrm>
            <a:off x="5523792" y="1137073"/>
            <a:ext cx="1728788" cy="3873500"/>
          </a:xfrm>
          <a:prstGeom prst="rect">
            <a:avLst/>
          </a:prstGeom>
          <a:solidFill>
            <a:schemeClr val="bg1"/>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smtClean="0">
                <a:solidFill>
                  <a:schemeClr val="tx1"/>
                </a:solidFill>
              </a:rPr>
              <a:t>Prevent Reoccurrence </a:t>
            </a:r>
            <a:endParaRPr lang="en-US" sz="1400" dirty="0">
              <a:solidFill>
                <a:schemeClr val="tx1"/>
              </a:solidFill>
            </a:endParaRPr>
          </a:p>
        </p:txBody>
      </p:sp>
      <p:sp>
        <p:nvSpPr>
          <p:cNvPr id="29" name="Rectangle 28"/>
          <p:cNvSpPr/>
          <p:nvPr/>
        </p:nvSpPr>
        <p:spPr>
          <a:xfrm>
            <a:off x="2030981" y="1137073"/>
            <a:ext cx="1728788" cy="3873500"/>
          </a:xfrm>
          <a:prstGeom prst="rect">
            <a:avLst/>
          </a:prstGeom>
          <a:solidFill>
            <a:schemeClr val="bg1"/>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smtClean="0">
                <a:solidFill>
                  <a:schemeClr val="tx1"/>
                </a:solidFill>
              </a:rPr>
              <a:t>Remedial </a:t>
            </a:r>
          </a:p>
          <a:p>
            <a:pPr algn="ctr"/>
            <a:r>
              <a:rPr lang="en-US" sz="1400" dirty="0" smtClean="0">
                <a:solidFill>
                  <a:schemeClr val="tx1"/>
                </a:solidFill>
              </a:rPr>
              <a:t>Action</a:t>
            </a:r>
            <a:endParaRPr lang="en-US" sz="1400" dirty="0">
              <a:solidFill>
                <a:schemeClr val="tx1"/>
              </a:solidFill>
            </a:endParaRPr>
          </a:p>
        </p:txBody>
      </p:sp>
      <p:sp>
        <p:nvSpPr>
          <p:cNvPr id="2" name="Title 1"/>
          <p:cNvSpPr>
            <a:spLocks noGrp="1"/>
          </p:cNvSpPr>
          <p:nvPr>
            <p:ph type="title"/>
          </p:nvPr>
        </p:nvSpPr>
        <p:spPr/>
        <p:txBody>
          <a:bodyPr/>
          <a:lstStyle/>
          <a:p>
            <a:r>
              <a:rPr lang="en-US" dirty="0" smtClean="0"/>
              <a:t>Corrective Action Process</a:t>
            </a:r>
            <a:endParaRPr lang="en-US" dirty="0"/>
          </a:p>
        </p:txBody>
      </p:sp>
      <p:grpSp>
        <p:nvGrpSpPr>
          <p:cNvPr id="11" name="Group 10"/>
          <p:cNvGrpSpPr/>
          <p:nvPr/>
        </p:nvGrpSpPr>
        <p:grpSpPr>
          <a:xfrm>
            <a:off x="186268" y="1617136"/>
            <a:ext cx="8822265" cy="643465"/>
            <a:chOff x="1151467" y="1202268"/>
            <a:chExt cx="4701118" cy="914400"/>
          </a:xfrm>
        </p:grpSpPr>
        <p:sp>
          <p:nvSpPr>
            <p:cNvPr id="10" name="Chevron 9"/>
            <p:cNvSpPr/>
            <p:nvPr/>
          </p:nvSpPr>
          <p:spPr>
            <a:xfrm>
              <a:off x="4988985" y="1202268"/>
              <a:ext cx="863600" cy="914400"/>
            </a:xfrm>
            <a:prstGeom prst="chevron">
              <a:avLst>
                <a:gd name="adj" fmla="val 2451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Pentagon 3"/>
            <p:cNvSpPr/>
            <p:nvPr/>
          </p:nvSpPr>
          <p:spPr>
            <a:xfrm>
              <a:off x="1151467" y="1202268"/>
              <a:ext cx="950382" cy="914400"/>
            </a:xfrm>
            <a:prstGeom prst="homePlate">
              <a:avLst>
                <a:gd name="adj" fmla="val 2314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Define </a:t>
              </a:r>
            </a:p>
            <a:p>
              <a:pPr algn="ctr"/>
              <a:r>
                <a:rPr lang="en-US" sz="1600" dirty="0" smtClean="0"/>
                <a:t>Non-conformance</a:t>
              </a:r>
              <a:endParaRPr lang="en-US" sz="1600" dirty="0"/>
            </a:p>
          </p:txBody>
        </p:sp>
        <p:sp>
          <p:nvSpPr>
            <p:cNvPr id="5" name="Chevron 4"/>
            <p:cNvSpPr/>
            <p:nvPr/>
          </p:nvSpPr>
          <p:spPr>
            <a:xfrm>
              <a:off x="2175933" y="1202268"/>
              <a:ext cx="863600" cy="914400"/>
            </a:xfrm>
            <a:prstGeom prst="chevron">
              <a:avLst>
                <a:gd name="adj" fmla="val 2451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Containment</a:t>
              </a:r>
            </a:p>
          </p:txBody>
        </p:sp>
        <p:sp>
          <p:nvSpPr>
            <p:cNvPr id="6" name="Rectangle 5"/>
            <p:cNvSpPr/>
            <p:nvPr/>
          </p:nvSpPr>
          <p:spPr>
            <a:xfrm>
              <a:off x="5094631" y="1202268"/>
              <a:ext cx="757954" cy="914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dirty="0" smtClean="0"/>
                <a:t>Control / Monitor</a:t>
              </a:r>
              <a:endParaRPr lang="en-US" sz="1550" dirty="0"/>
            </a:p>
          </p:txBody>
        </p:sp>
        <p:sp>
          <p:nvSpPr>
            <p:cNvPr id="7" name="Chevron 6"/>
            <p:cNvSpPr/>
            <p:nvPr/>
          </p:nvSpPr>
          <p:spPr>
            <a:xfrm>
              <a:off x="3113617" y="1202268"/>
              <a:ext cx="863600" cy="914400"/>
            </a:xfrm>
            <a:prstGeom prst="chevron">
              <a:avLst>
                <a:gd name="adj" fmla="val 24510"/>
              </a:avLst>
            </a:prstGeom>
            <a:solidFill>
              <a:srgbClr val="5D81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Root Cause/ Corrective Action </a:t>
              </a:r>
              <a:r>
                <a:rPr lang="en-US" sz="1400" dirty="0"/>
                <a:t>Analysis</a:t>
              </a:r>
            </a:p>
          </p:txBody>
        </p:sp>
        <p:sp>
          <p:nvSpPr>
            <p:cNvPr id="8" name="Chevron 7"/>
            <p:cNvSpPr/>
            <p:nvPr/>
          </p:nvSpPr>
          <p:spPr>
            <a:xfrm>
              <a:off x="4051301" y="1202268"/>
              <a:ext cx="863600" cy="914400"/>
            </a:xfrm>
            <a:prstGeom prst="chevron">
              <a:avLst>
                <a:gd name="adj" fmla="val 24510"/>
              </a:avLst>
            </a:prstGeom>
            <a:solidFill>
              <a:srgbClr val="3064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30" dirty="0" smtClean="0">
                  <a:solidFill>
                    <a:schemeClr val="bg1"/>
                  </a:solidFill>
                </a:rPr>
                <a:t>Corrective Action Implementation </a:t>
              </a:r>
              <a:endParaRPr lang="en-US" sz="1330" dirty="0">
                <a:solidFill>
                  <a:schemeClr val="bg1"/>
                </a:solidFill>
              </a:endParaRPr>
            </a:p>
          </p:txBody>
        </p:sp>
      </p:grpSp>
      <p:grpSp>
        <p:nvGrpSpPr>
          <p:cNvPr id="24" name="Group 23"/>
          <p:cNvGrpSpPr/>
          <p:nvPr/>
        </p:nvGrpSpPr>
        <p:grpSpPr>
          <a:xfrm>
            <a:off x="349509" y="2438399"/>
            <a:ext cx="8493096" cy="2472270"/>
            <a:chOff x="349509" y="1981197"/>
            <a:chExt cx="8493096" cy="3234269"/>
          </a:xfrm>
        </p:grpSpPr>
        <p:sp>
          <p:nvSpPr>
            <p:cNvPr id="17" name="Rectangle 16"/>
            <p:cNvSpPr/>
            <p:nvPr/>
          </p:nvSpPr>
          <p:spPr>
            <a:xfrm>
              <a:off x="3868500" y="1981199"/>
              <a:ext cx="1457033" cy="3234267"/>
            </a:xfrm>
            <a:prstGeom prst="rect">
              <a:avLst/>
            </a:prstGeom>
            <a:solidFill>
              <a:srgbClr val="5D81A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9063" indent="-119063">
                <a:buFont typeface="Arial" panose="020B0604020202020204" pitchFamily="34" charset="0"/>
                <a:buChar char="•"/>
              </a:pPr>
              <a:r>
                <a:rPr lang="en-US" sz="1400" dirty="0" smtClean="0">
                  <a:solidFill>
                    <a:sysClr val="windowText" lastClr="000000"/>
                  </a:solidFill>
                </a:rPr>
                <a:t>Identify potential causes using:</a:t>
              </a:r>
            </a:p>
            <a:p>
              <a:pPr marL="287338" lvl="1" indent="-117475">
                <a:buFont typeface="Arial" panose="020B0604020202020204" pitchFamily="34" charset="0"/>
                <a:buChar char="•"/>
              </a:pPr>
              <a:r>
                <a:rPr lang="en-US" sz="1200" dirty="0" smtClean="0">
                  <a:solidFill>
                    <a:sysClr val="windowText" lastClr="000000"/>
                  </a:solidFill>
                </a:rPr>
                <a:t>Fishbone, fault tree, 5 Why’s, </a:t>
              </a:r>
              <a:r>
                <a:rPr lang="en-US" sz="1200" dirty="0">
                  <a:solidFill>
                    <a:sysClr val="windowText" lastClr="000000"/>
                  </a:solidFill>
                </a:rPr>
                <a:t>f</a:t>
              </a:r>
              <a:r>
                <a:rPr lang="en-US" sz="1200" dirty="0" smtClean="0">
                  <a:solidFill>
                    <a:sysClr val="windowText" lastClr="000000"/>
                  </a:solidFill>
                </a:rPr>
                <a:t>low chart, </a:t>
              </a:r>
              <a:r>
                <a:rPr lang="en-US" sz="1200" dirty="0">
                  <a:solidFill>
                    <a:sysClr val="windowText" lastClr="000000"/>
                  </a:solidFill>
                </a:rPr>
                <a:t>e</a:t>
              </a:r>
              <a:r>
                <a:rPr lang="en-US" sz="1200" dirty="0" smtClean="0">
                  <a:solidFill>
                    <a:sysClr val="windowText" lastClr="000000"/>
                  </a:solidFill>
                </a:rPr>
                <a:t>tc</a:t>
              </a:r>
              <a:r>
                <a:rPr lang="en-US" sz="1400" dirty="0" smtClean="0">
                  <a:solidFill>
                    <a:sysClr val="windowText" lastClr="000000"/>
                  </a:solidFill>
                </a:rPr>
                <a:t>.  </a:t>
              </a:r>
              <a:endParaRPr lang="en-US" sz="1400" dirty="0">
                <a:solidFill>
                  <a:sysClr val="windowText" lastClr="000000"/>
                </a:solidFill>
              </a:endParaRPr>
            </a:p>
            <a:p>
              <a:pPr marL="119063" indent="-119063">
                <a:buFont typeface="Arial" panose="020B0604020202020204" pitchFamily="34" charset="0"/>
                <a:buChar char="•"/>
              </a:pPr>
              <a:r>
                <a:rPr lang="en-US" sz="1400" dirty="0" smtClean="0">
                  <a:solidFill>
                    <a:sysClr val="windowText" lastClr="000000"/>
                  </a:solidFill>
                </a:rPr>
                <a:t>Identify primary cause</a:t>
              </a:r>
            </a:p>
            <a:p>
              <a:pPr marL="119063" indent="-119063">
                <a:buFont typeface="Arial" panose="020B0604020202020204" pitchFamily="34" charset="0"/>
                <a:buChar char="•"/>
              </a:pPr>
              <a:r>
                <a:rPr lang="en-US" sz="1400" dirty="0" smtClean="0">
                  <a:solidFill>
                    <a:sysClr val="windowText" lastClr="000000"/>
                  </a:solidFill>
                </a:rPr>
                <a:t>Brainstorm potential solutions</a:t>
              </a:r>
            </a:p>
            <a:p>
              <a:pPr marL="119063" indent="-119063">
                <a:buFont typeface="Arial" panose="020B0604020202020204" pitchFamily="34" charset="0"/>
                <a:buChar char="•"/>
              </a:pPr>
              <a:endParaRPr lang="en-US" dirty="0">
                <a:solidFill>
                  <a:sysClr val="windowText" lastClr="000000"/>
                </a:solidFill>
              </a:endParaRPr>
            </a:p>
            <a:p>
              <a:pPr algn="ctr"/>
              <a:endParaRPr lang="en-US" dirty="0"/>
            </a:p>
          </p:txBody>
        </p:sp>
        <p:sp>
          <p:nvSpPr>
            <p:cNvPr id="20" name="Rectangle 19"/>
            <p:cNvSpPr/>
            <p:nvPr/>
          </p:nvSpPr>
          <p:spPr>
            <a:xfrm>
              <a:off x="7385572" y="1981197"/>
              <a:ext cx="1457033" cy="3234267"/>
            </a:xfrm>
            <a:prstGeom prst="rect">
              <a:avLst/>
            </a:pr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9063" indent="-119063">
                <a:buFont typeface="Arial" panose="020B0604020202020204" pitchFamily="34" charset="0"/>
                <a:buChar char="•"/>
              </a:pPr>
              <a:r>
                <a:rPr lang="en-US" sz="1400" dirty="0" smtClean="0">
                  <a:solidFill>
                    <a:sysClr val="windowText" lastClr="000000"/>
                  </a:solidFill>
                </a:rPr>
                <a:t>Follow-up corrective action (30,60,90 days)</a:t>
              </a:r>
            </a:p>
            <a:p>
              <a:pPr marL="119063" indent="-119063">
                <a:buFont typeface="Arial" panose="020B0604020202020204" pitchFamily="34" charset="0"/>
                <a:buChar char="•"/>
              </a:pPr>
              <a:r>
                <a:rPr lang="en-US" sz="1400" dirty="0" smtClean="0">
                  <a:solidFill>
                    <a:sysClr val="windowText" lastClr="000000"/>
                  </a:solidFill>
                </a:rPr>
                <a:t>Analyze improvements</a:t>
              </a:r>
            </a:p>
            <a:p>
              <a:pPr marL="119063" indent="-119063">
                <a:buFont typeface="Arial" panose="020B0604020202020204" pitchFamily="34" charset="0"/>
                <a:buChar char="•"/>
              </a:pPr>
              <a:r>
                <a:rPr lang="en-US" sz="1400" dirty="0" smtClean="0">
                  <a:solidFill>
                    <a:sysClr val="windowText" lastClr="000000"/>
                  </a:solidFill>
                </a:rPr>
                <a:t>Lessons learned </a:t>
              </a:r>
              <a:endParaRPr lang="en-US" sz="1400" dirty="0">
                <a:solidFill>
                  <a:sysClr val="windowText" lastClr="000000"/>
                </a:solidFill>
              </a:endParaRPr>
            </a:p>
            <a:p>
              <a:pPr algn="ctr"/>
              <a:endParaRPr lang="en-US" dirty="0"/>
            </a:p>
          </p:txBody>
        </p:sp>
        <p:sp>
          <p:nvSpPr>
            <p:cNvPr id="21" name="Rectangle 20"/>
            <p:cNvSpPr/>
            <p:nvPr/>
          </p:nvSpPr>
          <p:spPr>
            <a:xfrm>
              <a:off x="5627036" y="1981198"/>
              <a:ext cx="1457033" cy="3234267"/>
            </a:xfrm>
            <a:prstGeom prst="rect">
              <a:avLst/>
            </a:prstGeom>
            <a:solidFill>
              <a:srgbClr val="3C71A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9063" indent="-119063">
                <a:buFont typeface="Arial" panose="020B0604020202020204" pitchFamily="34" charset="0"/>
                <a:buChar char="•"/>
              </a:pPr>
              <a:r>
                <a:rPr lang="en-US" sz="1390" dirty="0">
                  <a:solidFill>
                    <a:sysClr val="windowText" lastClr="000000"/>
                  </a:solidFill>
                </a:rPr>
                <a:t>Select best value </a:t>
              </a:r>
              <a:r>
                <a:rPr lang="en-US" sz="1390" dirty="0" smtClean="0">
                  <a:solidFill>
                    <a:sysClr val="windowText" lastClr="000000"/>
                  </a:solidFill>
                </a:rPr>
                <a:t>solution</a:t>
              </a:r>
            </a:p>
            <a:p>
              <a:pPr marL="119063" indent="-119063">
                <a:buFont typeface="Arial" panose="020B0604020202020204" pitchFamily="34" charset="0"/>
                <a:buChar char="•"/>
              </a:pPr>
              <a:r>
                <a:rPr lang="en-US" sz="1390" dirty="0" smtClean="0">
                  <a:solidFill>
                    <a:sysClr val="windowText" lastClr="000000"/>
                  </a:solidFill>
                </a:rPr>
                <a:t>Develop implementation plan</a:t>
              </a:r>
            </a:p>
            <a:p>
              <a:pPr marL="119063" indent="-119063">
                <a:buFont typeface="Arial" panose="020B0604020202020204" pitchFamily="34" charset="0"/>
                <a:buChar char="•"/>
              </a:pPr>
              <a:r>
                <a:rPr lang="en-US" sz="1390" dirty="0" smtClean="0">
                  <a:solidFill>
                    <a:sysClr val="windowText" lastClr="000000"/>
                  </a:solidFill>
                </a:rPr>
                <a:t>Execute corrective action</a:t>
              </a:r>
              <a:endParaRPr lang="en-US" sz="1390" dirty="0">
                <a:solidFill>
                  <a:sysClr val="windowText" lastClr="000000"/>
                </a:solidFill>
              </a:endParaRPr>
            </a:p>
          </p:txBody>
        </p:sp>
        <p:sp>
          <p:nvSpPr>
            <p:cNvPr id="22" name="Rectangle 21"/>
            <p:cNvSpPr/>
            <p:nvPr/>
          </p:nvSpPr>
          <p:spPr>
            <a:xfrm>
              <a:off x="2108045" y="1981197"/>
              <a:ext cx="1457033" cy="3234267"/>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9063" indent="-119063">
                <a:buFont typeface="Arial" panose="020B0604020202020204" pitchFamily="34" charset="0"/>
                <a:buChar char="•"/>
              </a:pPr>
              <a:r>
                <a:rPr lang="en-US" sz="1400" dirty="0" smtClean="0">
                  <a:solidFill>
                    <a:sysClr val="windowText" lastClr="000000"/>
                  </a:solidFill>
                </a:rPr>
                <a:t>What parts are effected?</a:t>
              </a:r>
              <a:endParaRPr lang="en-US" sz="1400" dirty="0">
                <a:solidFill>
                  <a:sysClr val="windowText" lastClr="000000"/>
                </a:solidFill>
              </a:endParaRPr>
            </a:p>
            <a:p>
              <a:pPr marL="119063" indent="-119063">
                <a:buFont typeface="Arial" panose="020B0604020202020204" pitchFamily="34" charset="0"/>
                <a:buChar char="•"/>
              </a:pPr>
              <a:r>
                <a:rPr lang="en-US" sz="1400" dirty="0" smtClean="0">
                  <a:solidFill>
                    <a:sysClr val="windowText" lastClr="000000"/>
                  </a:solidFill>
                </a:rPr>
                <a:t>Stock Purge?</a:t>
              </a:r>
              <a:endParaRPr lang="en-US" sz="1400" dirty="0">
                <a:solidFill>
                  <a:sysClr val="windowText" lastClr="000000"/>
                </a:solidFill>
              </a:endParaRPr>
            </a:p>
            <a:p>
              <a:pPr marL="119063" indent="-119063">
                <a:buFont typeface="Arial" panose="020B0604020202020204" pitchFamily="34" charset="0"/>
                <a:buChar char="•"/>
              </a:pPr>
              <a:r>
                <a:rPr lang="en-US" sz="1400" dirty="0" smtClean="0">
                  <a:solidFill>
                    <a:sysClr val="windowText" lastClr="000000"/>
                  </a:solidFill>
                </a:rPr>
                <a:t>Stop shipments?</a:t>
              </a:r>
            </a:p>
            <a:p>
              <a:pPr marL="119063" indent="-119063">
                <a:buFont typeface="Arial" panose="020B0604020202020204" pitchFamily="34" charset="0"/>
                <a:buChar char="•"/>
              </a:pPr>
              <a:r>
                <a:rPr lang="en-US" sz="1400" dirty="0" smtClean="0">
                  <a:solidFill>
                    <a:sysClr val="windowText" lastClr="000000"/>
                  </a:solidFill>
                </a:rPr>
                <a:t>Escapes?</a:t>
              </a:r>
              <a:endParaRPr lang="en-US" sz="1400" dirty="0">
                <a:solidFill>
                  <a:sysClr val="windowText" lastClr="000000"/>
                </a:solidFill>
              </a:endParaRPr>
            </a:p>
            <a:p>
              <a:pPr algn="ctr"/>
              <a:endParaRPr lang="en-US" dirty="0"/>
            </a:p>
          </p:txBody>
        </p:sp>
        <p:sp>
          <p:nvSpPr>
            <p:cNvPr id="23" name="Rectangle 22"/>
            <p:cNvSpPr/>
            <p:nvPr/>
          </p:nvSpPr>
          <p:spPr>
            <a:xfrm>
              <a:off x="349509" y="1981197"/>
              <a:ext cx="1457033" cy="3234267"/>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9063" indent="-119063">
                <a:buFont typeface="Arial" panose="020B0604020202020204" pitchFamily="34" charset="0"/>
                <a:buChar char="•"/>
              </a:pPr>
              <a:r>
                <a:rPr lang="en-US" sz="1400" dirty="0" smtClean="0">
                  <a:solidFill>
                    <a:sysClr val="windowText" lastClr="000000"/>
                  </a:solidFill>
                </a:rPr>
                <a:t>Who is the problem with?</a:t>
              </a:r>
            </a:p>
            <a:p>
              <a:pPr marL="119063" indent="-119063">
                <a:buFont typeface="Arial" panose="020B0604020202020204" pitchFamily="34" charset="0"/>
                <a:buChar char="•"/>
              </a:pPr>
              <a:r>
                <a:rPr lang="en-US" sz="1400" dirty="0" smtClean="0">
                  <a:solidFill>
                    <a:sysClr val="windowText" lastClr="000000"/>
                  </a:solidFill>
                </a:rPr>
                <a:t>What is the problem?</a:t>
              </a:r>
            </a:p>
            <a:p>
              <a:pPr marL="119063" indent="-119063">
                <a:buFont typeface="Arial" panose="020B0604020202020204" pitchFamily="34" charset="0"/>
                <a:buChar char="•"/>
              </a:pPr>
              <a:r>
                <a:rPr lang="en-US" sz="1400" dirty="0" smtClean="0">
                  <a:solidFill>
                    <a:sysClr val="windowText" lastClr="000000"/>
                  </a:solidFill>
                </a:rPr>
                <a:t>Where can it be found?</a:t>
              </a:r>
            </a:p>
            <a:p>
              <a:pPr marL="119063" indent="-119063">
                <a:buFont typeface="Arial" panose="020B0604020202020204" pitchFamily="34" charset="0"/>
                <a:buChar char="•"/>
              </a:pPr>
              <a:r>
                <a:rPr lang="en-US" sz="1400" dirty="0" smtClean="0">
                  <a:solidFill>
                    <a:sysClr val="windowText" lastClr="000000"/>
                  </a:solidFill>
                </a:rPr>
                <a:t>Has it occurred before?</a:t>
              </a:r>
            </a:p>
          </p:txBody>
        </p:sp>
      </p:grpSp>
      <p:sp>
        <p:nvSpPr>
          <p:cNvPr id="25" name="Flowchart: Alternate Process 24"/>
          <p:cNvSpPr/>
          <p:nvPr/>
        </p:nvSpPr>
        <p:spPr>
          <a:xfrm>
            <a:off x="4633453" y="5526370"/>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chemeClr val="bg2">
                    <a:lumMod val="50000"/>
                  </a:schemeClr>
                </a:solidFill>
              </a:rPr>
              <a:t>For significant issues, an investigation should follow this process to clear all hardware and prevent future occurrences. Status can be shown during CAB to get input from </a:t>
            </a:r>
            <a:r>
              <a:rPr lang="en-US" sz="1600" dirty="0" smtClean="0">
                <a:solidFill>
                  <a:schemeClr val="bg2">
                    <a:lumMod val="50000"/>
                  </a:schemeClr>
                </a:solidFill>
              </a:rPr>
              <a:t>team members</a:t>
            </a:r>
            <a:r>
              <a:rPr lang="en-US" sz="1600" dirty="0">
                <a:solidFill>
                  <a:schemeClr val="bg2">
                    <a:lumMod val="50000"/>
                  </a:schemeClr>
                </a:solidFill>
              </a:rPr>
              <a:t>. </a:t>
            </a:r>
          </a:p>
        </p:txBody>
      </p:sp>
      <p:sp>
        <p:nvSpPr>
          <p:cNvPr id="3" name="Slide Number Placeholder 2"/>
          <p:cNvSpPr>
            <a:spLocks noGrp="1"/>
          </p:cNvSpPr>
          <p:nvPr>
            <p:ph type="sldNum" sz="quarter" idx="12"/>
          </p:nvPr>
        </p:nvSpPr>
        <p:spPr/>
        <p:txBody>
          <a:bodyPr/>
          <a:lstStyle/>
          <a:p>
            <a:fld id="{2F6FAF79-B0D9-444A-ABDC-4F1DB8DFCFE0}" type="slidenum">
              <a:rPr lang="en-US" smtClean="0"/>
              <a:t>24</a:t>
            </a:fld>
            <a:endParaRPr lang="en-US"/>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6966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Fishbone Analysis Method</a:t>
            </a:r>
            <a:endParaRPr lang="en-US" dirty="0"/>
          </a:p>
        </p:txBody>
      </p:sp>
      <p:sp>
        <p:nvSpPr>
          <p:cNvPr id="4" name="Rectangle 3"/>
          <p:cNvSpPr>
            <a:spLocks noChangeArrowheads="1"/>
          </p:cNvSpPr>
          <p:nvPr/>
        </p:nvSpPr>
        <p:spPr bwMode="auto">
          <a:xfrm>
            <a:off x="5181600" y="5299502"/>
            <a:ext cx="914400" cy="457200"/>
          </a:xfrm>
          <a:prstGeom prst="rect">
            <a:avLst/>
          </a:prstGeom>
          <a:noFill/>
          <a:ln w="19050" algn="ctr">
            <a:solidFill>
              <a:schemeClr val="tx1"/>
            </a:solidFill>
            <a:miter lim="800000"/>
            <a:headEnd type="none" w="sm" len="sm"/>
            <a:tailEnd type="none" w="sm" len="sm"/>
          </a:ln>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spcBef>
                <a:spcPct val="20000"/>
              </a:spcBef>
            </a:pPr>
            <a:r>
              <a:rPr lang="en-US" sz="1000" b="1" dirty="0" smtClean="0">
                <a:solidFill>
                  <a:srgbClr val="F4B082"/>
                </a:solidFill>
              </a:rPr>
              <a:t>Potential</a:t>
            </a:r>
          </a:p>
          <a:p>
            <a:pPr algn="ctr" eaLnBrk="0" hangingPunct="0">
              <a:spcBef>
                <a:spcPct val="20000"/>
              </a:spcBef>
            </a:pPr>
            <a:r>
              <a:rPr lang="en-US" sz="1000" b="1" dirty="0" smtClean="0">
                <a:solidFill>
                  <a:srgbClr val="F4B082"/>
                </a:solidFill>
              </a:rPr>
              <a:t>Contributor</a:t>
            </a:r>
            <a:endParaRPr lang="en-US" sz="1000" b="1" dirty="0">
              <a:solidFill>
                <a:srgbClr val="F4B082"/>
              </a:solidFill>
            </a:endParaRPr>
          </a:p>
        </p:txBody>
      </p:sp>
      <p:sp>
        <p:nvSpPr>
          <p:cNvPr id="5" name="Text Box 51"/>
          <p:cNvSpPr txBox="1">
            <a:spLocks noChangeArrowheads="1"/>
          </p:cNvSpPr>
          <p:nvPr/>
        </p:nvSpPr>
        <p:spPr bwMode="auto">
          <a:xfrm flipH="1">
            <a:off x="6324600" y="1664827"/>
            <a:ext cx="2743200" cy="979488"/>
          </a:xfrm>
          <a:prstGeom prst="rect">
            <a:avLst/>
          </a:prstGeom>
          <a:noFill/>
          <a:ln w="12700">
            <a:solidFill>
              <a:schemeClr val="tx1"/>
            </a:solidFill>
            <a:miter lim="800000"/>
            <a:headEnd type="none" w="sm" len="sm"/>
            <a:tailEnd type="none" w="med" len="sm"/>
          </a:ln>
        </p:spPr>
        <p:txBody>
          <a:bodyPr lIns="27432" tIns="27432" rIns="27432" bIns="27432">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9538" indent="-109538" algn="ctr" defTabSz="809625" eaLnBrk="0" hangingPunct="0"/>
            <a:r>
              <a:rPr lang="en-US" sz="1000" b="1" i="1" u="sng" dirty="0">
                <a:solidFill>
                  <a:schemeClr val="tx1"/>
                </a:solidFill>
              </a:rPr>
              <a:t>Color Key</a:t>
            </a:r>
          </a:p>
          <a:p>
            <a:pPr marL="109538" indent="-109538" defTabSz="809625" eaLnBrk="0" hangingPunct="0">
              <a:buFontTx/>
              <a:buChar char="•"/>
            </a:pPr>
            <a:r>
              <a:rPr lang="en-US" sz="1000" b="1" dirty="0">
                <a:solidFill>
                  <a:schemeClr val="accent2"/>
                </a:solidFill>
              </a:rPr>
              <a:t>Conclusive Refuting Evidence Exists</a:t>
            </a:r>
          </a:p>
          <a:p>
            <a:pPr marL="109538" indent="-109538" defTabSz="809625" eaLnBrk="0" hangingPunct="0">
              <a:buFontTx/>
              <a:buChar char="•"/>
            </a:pPr>
            <a:r>
              <a:rPr lang="en-US" sz="1000" b="1" dirty="0">
                <a:solidFill>
                  <a:srgbClr val="0070C0"/>
                </a:solidFill>
              </a:rPr>
              <a:t>No Evidence to Support Cause of </a:t>
            </a:r>
            <a:r>
              <a:rPr lang="en-US" sz="1000" b="1" dirty="0" smtClean="0">
                <a:solidFill>
                  <a:srgbClr val="0070C0"/>
                </a:solidFill>
              </a:rPr>
              <a:t>Issue</a:t>
            </a:r>
            <a:endParaRPr lang="en-US" sz="1000" b="1" dirty="0">
              <a:solidFill>
                <a:srgbClr val="0070C0"/>
              </a:solidFill>
            </a:endParaRPr>
          </a:p>
          <a:p>
            <a:pPr marL="109538" indent="-109538" defTabSz="809625" eaLnBrk="0" hangingPunct="0">
              <a:buFontTx/>
              <a:buChar char="•"/>
            </a:pPr>
            <a:r>
              <a:rPr lang="en-US" sz="1000" b="1" dirty="0">
                <a:solidFill>
                  <a:srgbClr val="CC9900"/>
                </a:solidFill>
              </a:rPr>
              <a:t>Potential </a:t>
            </a:r>
            <a:r>
              <a:rPr lang="en-US" sz="1000" b="1" dirty="0" smtClean="0">
                <a:solidFill>
                  <a:srgbClr val="CC9900"/>
                </a:solidFill>
              </a:rPr>
              <a:t>Issue </a:t>
            </a:r>
            <a:r>
              <a:rPr lang="en-US" sz="1000" b="1" dirty="0">
                <a:solidFill>
                  <a:srgbClr val="CC9900"/>
                </a:solidFill>
              </a:rPr>
              <a:t>Contributor/Cause</a:t>
            </a:r>
          </a:p>
          <a:p>
            <a:pPr marL="109538" indent="-109538" defTabSz="809625" eaLnBrk="0" hangingPunct="0">
              <a:buFontTx/>
              <a:buChar char="•"/>
            </a:pPr>
            <a:r>
              <a:rPr lang="en-US" sz="1000" b="1" dirty="0">
                <a:solidFill>
                  <a:srgbClr val="FF0000"/>
                </a:solidFill>
              </a:rPr>
              <a:t>Evidence to support </a:t>
            </a:r>
            <a:r>
              <a:rPr lang="en-US" sz="1000" b="1" dirty="0" smtClean="0">
                <a:solidFill>
                  <a:srgbClr val="FF0000"/>
                </a:solidFill>
              </a:rPr>
              <a:t>Issue </a:t>
            </a:r>
            <a:r>
              <a:rPr lang="en-US" sz="1000" b="1" dirty="0">
                <a:solidFill>
                  <a:srgbClr val="FF0000"/>
                </a:solidFill>
              </a:rPr>
              <a:t>Cause</a:t>
            </a:r>
          </a:p>
          <a:p>
            <a:pPr marL="109538" indent="-109538" defTabSz="809625" eaLnBrk="0" hangingPunct="0">
              <a:buFontTx/>
              <a:buChar char="•"/>
            </a:pPr>
            <a:r>
              <a:rPr lang="en-US" sz="1000" b="1" dirty="0">
                <a:solidFill>
                  <a:schemeClr val="tx1"/>
                </a:solidFill>
              </a:rPr>
              <a:t>In-progress test/analysis</a:t>
            </a:r>
          </a:p>
        </p:txBody>
      </p:sp>
      <p:cxnSp>
        <p:nvCxnSpPr>
          <p:cNvPr id="6" name="Straight Connector 5"/>
          <p:cNvCxnSpPr>
            <a:cxnSpLocks noChangeShapeType="1"/>
            <a:endCxn id="7" idx="1"/>
          </p:cNvCxnSpPr>
          <p:nvPr/>
        </p:nvCxnSpPr>
        <p:spPr bwMode="auto">
          <a:xfrm flipV="1">
            <a:off x="1219200" y="3452557"/>
            <a:ext cx="5311140" cy="17351"/>
          </a:xfrm>
          <a:prstGeom prst="line">
            <a:avLst/>
          </a:prstGeom>
          <a:noFill/>
          <a:ln w="31750" cap="rnd" algn="ctr">
            <a:solidFill>
              <a:schemeClr val="tx1"/>
            </a:solidFill>
            <a:round/>
            <a:headEnd type="none" w="sm" len="sm"/>
            <a:tailEnd type="triangle" w="lg" len="lg"/>
          </a:ln>
        </p:spPr>
      </p:cxnSp>
      <p:sp>
        <p:nvSpPr>
          <p:cNvPr id="7" name="Rectangle 6"/>
          <p:cNvSpPr>
            <a:spLocks noChangeArrowheads="1"/>
          </p:cNvSpPr>
          <p:nvPr/>
        </p:nvSpPr>
        <p:spPr bwMode="auto">
          <a:xfrm>
            <a:off x="6530340" y="3223957"/>
            <a:ext cx="1828800" cy="457200"/>
          </a:xfrm>
          <a:prstGeom prst="rect">
            <a:avLst/>
          </a:prstGeom>
          <a:noFill/>
          <a:ln w="31750" algn="ctr">
            <a:solidFill>
              <a:schemeClr val="tx1"/>
            </a:solidFill>
            <a:round/>
            <a:headEnd type="none" w="sm" len="sm"/>
            <a:tailEnd type="none" w="sm" len="sm"/>
          </a:ln>
        </p:spPr>
        <p:txBody>
          <a:bodyPr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spcBef>
                <a:spcPct val="20000"/>
              </a:spcBef>
            </a:pPr>
            <a:r>
              <a:rPr lang="en-US" sz="1400" b="1" dirty="0" smtClean="0"/>
              <a:t>Problem</a:t>
            </a:r>
            <a:endParaRPr lang="en-US" sz="1400" b="1" dirty="0"/>
          </a:p>
        </p:txBody>
      </p:sp>
      <p:sp>
        <p:nvSpPr>
          <p:cNvPr id="8" name="Rectangle 7"/>
          <p:cNvSpPr>
            <a:spLocks noChangeArrowheads="1"/>
          </p:cNvSpPr>
          <p:nvPr/>
        </p:nvSpPr>
        <p:spPr bwMode="auto">
          <a:xfrm>
            <a:off x="4648200" y="1032302"/>
            <a:ext cx="1066800" cy="609600"/>
          </a:xfrm>
          <a:prstGeom prst="rect">
            <a:avLst/>
          </a:prstGeom>
          <a:noFill/>
          <a:ln w="19050" algn="ctr">
            <a:solidFill>
              <a:schemeClr val="tx1"/>
            </a:solidFill>
            <a:miter lim="800000"/>
            <a:headEnd type="none" w="sm" len="sm"/>
            <a:tailEnd type="none" w="sm" len="sm"/>
          </a:ln>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spcBef>
                <a:spcPct val="20000"/>
              </a:spcBef>
            </a:pPr>
            <a:r>
              <a:rPr lang="en-US" sz="1000" b="1" dirty="0" smtClean="0">
                <a:solidFill>
                  <a:srgbClr val="CC9900"/>
                </a:solidFill>
              </a:rPr>
              <a:t>Potential </a:t>
            </a:r>
          </a:p>
          <a:p>
            <a:pPr algn="ctr" eaLnBrk="0" hangingPunct="0">
              <a:spcBef>
                <a:spcPct val="20000"/>
              </a:spcBef>
            </a:pPr>
            <a:r>
              <a:rPr lang="en-US" sz="1000" b="1" dirty="0" smtClean="0">
                <a:solidFill>
                  <a:srgbClr val="CC9900"/>
                </a:solidFill>
              </a:rPr>
              <a:t>Contributor</a:t>
            </a:r>
          </a:p>
          <a:p>
            <a:pPr algn="ctr" eaLnBrk="0" hangingPunct="0">
              <a:spcBef>
                <a:spcPct val="20000"/>
              </a:spcBef>
            </a:pPr>
            <a:r>
              <a:rPr lang="en-US" sz="1000" b="1" dirty="0" smtClean="0">
                <a:solidFill>
                  <a:srgbClr val="CC9900"/>
                </a:solidFill>
              </a:rPr>
              <a:t>(major category)</a:t>
            </a:r>
            <a:endParaRPr lang="en-US" sz="1000" b="1" dirty="0">
              <a:solidFill>
                <a:srgbClr val="CC9900"/>
              </a:solidFill>
            </a:endParaRPr>
          </a:p>
        </p:txBody>
      </p:sp>
      <p:sp>
        <p:nvSpPr>
          <p:cNvPr id="9" name="Rectangle 8"/>
          <p:cNvSpPr>
            <a:spLocks noChangeArrowheads="1"/>
          </p:cNvSpPr>
          <p:nvPr/>
        </p:nvSpPr>
        <p:spPr bwMode="auto">
          <a:xfrm>
            <a:off x="1905000" y="1032302"/>
            <a:ext cx="1066800" cy="609600"/>
          </a:xfrm>
          <a:prstGeom prst="rect">
            <a:avLst/>
          </a:prstGeom>
          <a:noFill/>
          <a:ln w="19050" algn="ctr">
            <a:solidFill>
              <a:schemeClr val="tx1"/>
            </a:solidFill>
            <a:miter lim="800000"/>
            <a:headEnd type="none" w="sm" len="sm"/>
            <a:tailEnd type="none" w="sm" len="sm"/>
          </a:ln>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spcBef>
                <a:spcPct val="20000"/>
              </a:spcBef>
            </a:pPr>
            <a:r>
              <a:rPr lang="en-US" sz="1000" b="1" dirty="0" smtClean="0">
                <a:solidFill>
                  <a:srgbClr val="0070C0"/>
                </a:solidFill>
              </a:rPr>
              <a:t>Potential </a:t>
            </a:r>
          </a:p>
          <a:p>
            <a:pPr algn="ctr" eaLnBrk="0" hangingPunct="0">
              <a:spcBef>
                <a:spcPct val="20000"/>
              </a:spcBef>
            </a:pPr>
            <a:r>
              <a:rPr lang="en-US" sz="1000" b="1" dirty="0" smtClean="0">
                <a:solidFill>
                  <a:srgbClr val="0070C0"/>
                </a:solidFill>
              </a:rPr>
              <a:t>Contributor </a:t>
            </a:r>
          </a:p>
          <a:p>
            <a:pPr algn="ctr" eaLnBrk="0" hangingPunct="0">
              <a:spcBef>
                <a:spcPct val="20000"/>
              </a:spcBef>
            </a:pPr>
            <a:r>
              <a:rPr lang="en-US" sz="1000" b="1" dirty="0" smtClean="0">
                <a:solidFill>
                  <a:srgbClr val="0070C0"/>
                </a:solidFill>
              </a:rPr>
              <a:t>(major category)</a:t>
            </a:r>
            <a:endParaRPr lang="en-US" sz="1000" b="1" dirty="0">
              <a:solidFill>
                <a:srgbClr val="0070C0"/>
              </a:solidFill>
            </a:endParaRPr>
          </a:p>
        </p:txBody>
      </p:sp>
      <p:sp>
        <p:nvSpPr>
          <p:cNvPr id="10" name="Rectangle 9"/>
          <p:cNvSpPr>
            <a:spLocks noChangeArrowheads="1"/>
          </p:cNvSpPr>
          <p:nvPr/>
        </p:nvSpPr>
        <p:spPr bwMode="auto">
          <a:xfrm>
            <a:off x="2438400" y="5299502"/>
            <a:ext cx="914400" cy="457200"/>
          </a:xfrm>
          <a:prstGeom prst="rect">
            <a:avLst/>
          </a:prstGeom>
          <a:noFill/>
          <a:ln w="19050" algn="ctr">
            <a:solidFill>
              <a:schemeClr val="tx1"/>
            </a:solidFill>
            <a:miter lim="800000"/>
            <a:headEnd type="none" w="sm" len="sm"/>
            <a:tailEnd type="none" w="sm" len="sm"/>
          </a:ln>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spcBef>
                <a:spcPct val="20000"/>
              </a:spcBef>
            </a:pPr>
            <a:r>
              <a:rPr lang="en-US" sz="1000" b="1" dirty="0" smtClean="0">
                <a:solidFill>
                  <a:srgbClr val="CC9900"/>
                </a:solidFill>
              </a:rPr>
              <a:t>Potential </a:t>
            </a:r>
          </a:p>
          <a:p>
            <a:pPr algn="ctr" eaLnBrk="0" hangingPunct="0">
              <a:spcBef>
                <a:spcPct val="20000"/>
              </a:spcBef>
            </a:pPr>
            <a:r>
              <a:rPr lang="en-US" sz="1000" b="1" dirty="0" smtClean="0">
                <a:solidFill>
                  <a:srgbClr val="CC9900"/>
                </a:solidFill>
              </a:rPr>
              <a:t>Contributor</a:t>
            </a:r>
            <a:endParaRPr lang="en-US" sz="1000" b="1" dirty="0">
              <a:solidFill>
                <a:srgbClr val="CC9900"/>
              </a:solidFill>
            </a:endParaRPr>
          </a:p>
        </p:txBody>
      </p:sp>
      <p:cxnSp>
        <p:nvCxnSpPr>
          <p:cNvPr id="11" name="Straight Connector 10"/>
          <p:cNvCxnSpPr>
            <a:cxnSpLocks noChangeShapeType="1"/>
            <a:stCxn id="8" idx="2"/>
          </p:cNvCxnSpPr>
          <p:nvPr/>
        </p:nvCxnSpPr>
        <p:spPr bwMode="auto">
          <a:xfrm>
            <a:off x="5181600" y="1641902"/>
            <a:ext cx="457200" cy="1828800"/>
          </a:xfrm>
          <a:prstGeom prst="line">
            <a:avLst/>
          </a:prstGeom>
          <a:noFill/>
          <a:ln w="31750" algn="ctr">
            <a:solidFill>
              <a:schemeClr val="tx1"/>
            </a:solidFill>
            <a:round/>
            <a:headEnd type="none" w="sm" len="sm"/>
            <a:tailEnd type="triangle" w="lg" len="lg"/>
          </a:ln>
        </p:spPr>
      </p:cxnSp>
      <p:cxnSp>
        <p:nvCxnSpPr>
          <p:cNvPr id="12" name="Straight Connector 11"/>
          <p:cNvCxnSpPr>
            <a:cxnSpLocks noChangeShapeType="1"/>
            <a:stCxn id="9" idx="2"/>
          </p:cNvCxnSpPr>
          <p:nvPr/>
        </p:nvCxnSpPr>
        <p:spPr bwMode="auto">
          <a:xfrm>
            <a:off x="2438400" y="1641902"/>
            <a:ext cx="457200" cy="1828800"/>
          </a:xfrm>
          <a:prstGeom prst="line">
            <a:avLst/>
          </a:prstGeom>
          <a:noFill/>
          <a:ln w="31750" algn="ctr">
            <a:solidFill>
              <a:schemeClr val="tx1"/>
            </a:solidFill>
            <a:round/>
            <a:headEnd type="none" w="sm" len="sm"/>
            <a:tailEnd type="triangle" w="lg" len="lg"/>
          </a:ln>
        </p:spPr>
      </p:cxnSp>
      <p:cxnSp>
        <p:nvCxnSpPr>
          <p:cNvPr id="13" name="Straight Connector 12"/>
          <p:cNvCxnSpPr>
            <a:cxnSpLocks noChangeShapeType="1"/>
            <a:stCxn id="4" idx="0"/>
          </p:cNvCxnSpPr>
          <p:nvPr/>
        </p:nvCxnSpPr>
        <p:spPr bwMode="auto">
          <a:xfrm rot="5400000" flipH="1" flipV="1">
            <a:off x="4953000" y="4156502"/>
            <a:ext cx="1828800" cy="457200"/>
          </a:xfrm>
          <a:prstGeom prst="line">
            <a:avLst/>
          </a:prstGeom>
          <a:noFill/>
          <a:ln w="31750" algn="ctr">
            <a:solidFill>
              <a:schemeClr val="tx1"/>
            </a:solidFill>
            <a:round/>
            <a:headEnd type="none" w="sm" len="sm"/>
            <a:tailEnd type="triangle" w="lg" len="lg"/>
          </a:ln>
        </p:spPr>
      </p:cxnSp>
      <p:cxnSp>
        <p:nvCxnSpPr>
          <p:cNvPr id="14" name="Straight Connector 13"/>
          <p:cNvCxnSpPr>
            <a:cxnSpLocks noChangeShapeType="1"/>
            <a:stCxn id="10" idx="0"/>
          </p:cNvCxnSpPr>
          <p:nvPr/>
        </p:nvCxnSpPr>
        <p:spPr bwMode="auto">
          <a:xfrm rot="5400000" flipH="1" flipV="1">
            <a:off x="2209800" y="4156502"/>
            <a:ext cx="1828800" cy="457200"/>
          </a:xfrm>
          <a:prstGeom prst="line">
            <a:avLst/>
          </a:prstGeom>
          <a:noFill/>
          <a:ln w="31750" algn="ctr">
            <a:solidFill>
              <a:schemeClr val="tx1"/>
            </a:solidFill>
            <a:round/>
            <a:headEnd type="none" w="sm" len="sm"/>
            <a:tailEnd type="triangle" w="lg" len="lg"/>
          </a:ln>
        </p:spPr>
      </p:cxnSp>
      <p:cxnSp>
        <p:nvCxnSpPr>
          <p:cNvPr id="15" name="Straight Arrow Connector 14"/>
          <p:cNvCxnSpPr>
            <a:cxnSpLocks noChangeShapeType="1"/>
          </p:cNvCxnSpPr>
          <p:nvPr/>
        </p:nvCxnSpPr>
        <p:spPr bwMode="auto">
          <a:xfrm>
            <a:off x="4724400" y="2099102"/>
            <a:ext cx="571500" cy="1588"/>
          </a:xfrm>
          <a:prstGeom prst="straightConnector1">
            <a:avLst/>
          </a:prstGeom>
          <a:noFill/>
          <a:ln w="15875" cap="rnd" algn="ctr">
            <a:solidFill>
              <a:schemeClr val="tx1"/>
            </a:solidFill>
            <a:round/>
            <a:headEnd type="none" w="sm" len="sm"/>
            <a:tailEnd type="triangle" w="lg" len="lg"/>
          </a:ln>
        </p:spPr>
      </p:cxnSp>
      <p:cxnSp>
        <p:nvCxnSpPr>
          <p:cNvPr id="16" name="Straight Arrow Connector 15"/>
          <p:cNvCxnSpPr>
            <a:cxnSpLocks noChangeShapeType="1"/>
          </p:cNvCxnSpPr>
          <p:nvPr/>
        </p:nvCxnSpPr>
        <p:spPr bwMode="auto">
          <a:xfrm>
            <a:off x="4838700" y="2556302"/>
            <a:ext cx="571500" cy="1588"/>
          </a:xfrm>
          <a:prstGeom prst="straightConnector1">
            <a:avLst/>
          </a:prstGeom>
          <a:noFill/>
          <a:ln w="15875" cap="rnd" algn="ctr">
            <a:solidFill>
              <a:schemeClr val="tx1"/>
            </a:solidFill>
            <a:round/>
            <a:headEnd type="none" w="sm" len="sm"/>
            <a:tailEnd type="triangle" w="lg" len="lg"/>
          </a:ln>
        </p:spPr>
      </p:cxnSp>
      <p:cxnSp>
        <p:nvCxnSpPr>
          <p:cNvPr id="17" name="Straight Arrow Connector 16"/>
          <p:cNvCxnSpPr>
            <a:cxnSpLocks noChangeShapeType="1"/>
          </p:cNvCxnSpPr>
          <p:nvPr/>
        </p:nvCxnSpPr>
        <p:spPr bwMode="auto">
          <a:xfrm>
            <a:off x="2438400" y="4956602"/>
            <a:ext cx="571500" cy="1588"/>
          </a:xfrm>
          <a:prstGeom prst="straightConnector1">
            <a:avLst/>
          </a:prstGeom>
          <a:noFill/>
          <a:ln w="15875" cap="rnd" algn="ctr">
            <a:solidFill>
              <a:schemeClr val="tx1"/>
            </a:solidFill>
            <a:round/>
            <a:headEnd type="none" w="sm" len="sm"/>
            <a:tailEnd type="triangle" w="lg" len="lg"/>
          </a:ln>
        </p:spPr>
      </p:cxnSp>
      <p:cxnSp>
        <p:nvCxnSpPr>
          <p:cNvPr id="18" name="Straight Arrow Connector 17"/>
          <p:cNvCxnSpPr>
            <a:cxnSpLocks noChangeShapeType="1"/>
          </p:cNvCxnSpPr>
          <p:nvPr/>
        </p:nvCxnSpPr>
        <p:spPr bwMode="auto">
          <a:xfrm>
            <a:off x="2724150" y="3813602"/>
            <a:ext cx="571500" cy="1588"/>
          </a:xfrm>
          <a:prstGeom prst="straightConnector1">
            <a:avLst/>
          </a:prstGeom>
          <a:noFill/>
          <a:ln w="15875" cap="rnd" algn="ctr">
            <a:solidFill>
              <a:schemeClr val="tx1"/>
            </a:solidFill>
            <a:round/>
            <a:headEnd type="none" w="sm" len="sm"/>
            <a:tailEnd type="triangle" w="lg" len="lg"/>
          </a:ln>
        </p:spPr>
      </p:cxnSp>
      <p:cxnSp>
        <p:nvCxnSpPr>
          <p:cNvPr id="19" name="Straight Arrow Connector 18"/>
          <p:cNvCxnSpPr>
            <a:cxnSpLocks noChangeShapeType="1"/>
          </p:cNvCxnSpPr>
          <p:nvPr/>
        </p:nvCxnSpPr>
        <p:spPr bwMode="auto">
          <a:xfrm>
            <a:off x="2533650" y="4413485"/>
            <a:ext cx="571500" cy="1588"/>
          </a:xfrm>
          <a:prstGeom prst="straightConnector1">
            <a:avLst/>
          </a:prstGeom>
          <a:noFill/>
          <a:ln w="15875" cap="rnd" algn="ctr">
            <a:solidFill>
              <a:schemeClr val="tx1"/>
            </a:solidFill>
            <a:round/>
            <a:headEnd type="none" w="sm" len="sm"/>
            <a:tailEnd type="triangle" w="lg" len="lg"/>
          </a:ln>
        </p:spPr>
      </p:cxnSp>
      <p:cxnSp>
        <p:nvCxnSpPr>
          <p:cNvPr id="20" name="Straight Arrow Connector 19"/>
          <p:cNvCxnSpPr>
            <a:cxnSpLocks noChangeShapeType="1"/>
          </p:cNvCxnSpPr>
          <p:nvPr/>
        </p:nvCxnSpPr>
        <p:spPr bwMode="auto">
          <a:xfrm>
            <a:off x="5181600" y="4842302"/>
            <a:ext cx="571500" cy="1588"/>
          </a:xfrm>
          <a:prstGeom prst="straightConnector1">
            <a:avLst/>
          </a:prstGeom>
          <a:noFill/>
          <a:ln w="15875" cap="rnd" algn="ctr">
            <a:solidFill>
              <a:schemeClr val="tx1"/>
            </a:solidFill>
            <a:round/>
            <a:headEnd type="none" w="sm" len="sm"/>
            <a:tailEnd type="triangle" w="lg" len="lg"/>
          </a:ln>
        </p:spPr>
      </p:cxnSp>
      <p:cxnSp>
        <p:nvCxnSpPr>
          <p:cNvPr id="21" name="Straight Arrow Connector 20"/>
          <p:cNvCxnSpPr>
            <a:cxnSpLocks noChangeShapeType="1"/>
          </p:cNvCxnSpPr>
          <p:nvPr/>
        </p:nvCxnSpPr>
        <p:spPr bwMode="auto">
          <a:xfrm>
            <a:off x="5429250" y="3843714"/>
            <a:ext cx="571500" cy="1588"/>
          </a:xfrm>
          <a:prstGeom prst="straightConnector1">
            <a:avLst/>
          </a:prstGeom>
          <a:noFill/>
          <a:ln w="15875" cap="rnd" algn="ctr">
            <a:solidFill>
              <a:schemeClr val="tx1"/>
            </a:solidFill>
            <a:round/>
            <a:headEnd type="none" w="sm" len="sm"/>
            <a:tailEnd type="triangle" w="lg" len="lg"/>
          </a:ln>
        </p:spPr>
      </p:cxnSp>
      <p:sp>
        <p:nvSpPr>
          <p:cNvPr id="23" name="Text Box 36"/>
          <p:cNvSpPr txBox="1">
            <a:spLocks noChangeArrowheads="1"/>
          </p:cNvSpPr>
          <p:nvPr/>
        </p:nvSpPr>
        <p:spPr bwMode="auto">
          <a:xfrm>
            <a:off x="3219450" y="2327702"/>
            <a:ext cx="158115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CC9900"/>
                </a:solidFill>
              </a:rPr>
              <a:t>Potential Contributor (minor category)</a:t>
            </a:r>
            <a:endParaRPr lang="en-US" sz="1000" b="1" dirty="0">
              <a:solidFill>
                <a:srgbClr val="CC9900"/>
              </a:solidFill>
            </a:endParaRPr>
          </a:p>
        </p:txBody>
      </p:sp>
      <p:cxnSp>
        <p:nvCxnSpPr>
          <p:cNvPr id="24" name="Straight Arrow Connector 23"/>
          <p:cNvCxnSpPr>
            <a:cxnSpLocks noChangeShapeType="1"/>
          </p:cNvCxnSpPr>
          <p:nvPr/>
        </p:nvCxnSpPr>
        <p:spPr bwMode="auto">
          <a:xfrm>
            <a:off x="1981200" y="2099102"/>
            <a:ext cx="571500" cy="1588"/>
          </a:xfrm>
          <a:prstGeom prst="straightConnector1">
            <a:avLst/>
          </a:prstGeom>
          <a:noFill/>
          <a:ln w="15875" cap="rnd" algn="ctr">
            <a:solidFill>
              <a:schemeClr val="tx1"/>
            </a:solidFill>
            <a:round/>
            <a:headEnd type="none" w="sm" len="sm"/>
            <a:tailEnd type="triangle" w="lg" len="lg"/>
          </a:ln>
        </p:spPr>
      </p:cxnSp>
      <p:cxnSp>
        <p:nvCxnSpPr>
          <p:cNvPr id="25" name="Straight Arrow Connector 24"/>
          <p:cNvCxnSpPr>
            <a:cxnSpLocks noChangeShapeType="1"/>
          </p:cNvCxnSpPr>
          <p:nvPr/>
        </p:nvCxnSpPr>
        <p:spPr bwMode="auto">
          <a:xfrm>
            <a:off x="2209800" y="3013502"/>
            <a:ext cx="571500" cy="1588"/>
          </a:xfrm>
          <a:prstGeom prst="straightConnector1">
            <a:avLst/>
          </a:prstGeom>
          <a:noFill/>
          <a:ln w="15875" cap="rnd" algn="ctr">
            <a:solidFill>
              <a:schemeClr val="tx1"/>
            </a:solidFill>
            <a:round/>
            <a:headEnd type="none" w="sm" len="sm"/>
            <a:tailEnd type="triangle" w="lg" len="lg"/>
          </a:ln>
        </p:spPr>
      </p:cxnSp>
      <p:sp>
        <p:nvSpPr>
          <p:cNvPr id="26" name="Text Box 36"/>
          <p:cNvSpPr txBox="1">
            <a:spLocks noChangeArrowheads="1"/>
          </p:cNvSpPr>
          <p:nvPr/>
        </p:nvSpPr>
        <p:spPr bwMode="auto">
          <a:xfrm>
            <a:off x="3141345" y="1809861"/>
            <a:ext cx="152400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0070C0"/>
                </a:solidFill>
              </a:rPr>
              <a:t>Potential Contributor (minor category)</a:t>
            </a:r>
            <a:endParaRPr lang="en-US" sz="1000" b="1" dirty="0">
              <a:solidFill>
                <a:srgbClr val="0070C0"/>
              </a:solidFill>
            </a:endParaRPr>
          </a:p>
        </p:txBody>
      </p:sp>
      <p:sp>
        <p:nvSpPr>
          <p:cNvPr id="27" name="Text Box 36"/>
          <p:cNvSpPr txBox="1">
            <a:spLocks noChangeArrowheads="1"/>
          </p:cNvSpPr>
          <p:nvPr/>
        </p:nvSpPr>
        <p:spPr bwMode="auto">
          <a:xfrm>
            <a:off x="438150" y="1893093"/>
            <a:ext cx="152400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0070C0"/>
                </a:solidFill>
              </a:rPr>
              <a:t>Potential Contributor (minor category)</a:t>
            </a:r>
            <a:endParaRPr lang="en-US" sz="1000" b="1" dirty="0">
              <a:solidFill>
                <a:srgbClr val="0070C0"/>
              </a:solidFill>
            </a:endParaRPr>
          </a:p>
        </p:txBody>
      </p:sp>
      <p:sp>
        <p:nvSpPr>
          <p:cNvPr id="28" name="Text Box 36"/>
          <p:cNvSpPr txBox="1">
            <a:spLocks noChangeArrowheads="1"/>
          </p:cNvSpPr>
          <p:nvPr/>
        </p:nvSpPr>
        <p:spPr bwMode="auto">
          <a:xfrm>
            <a:off x="628650" y="2784504"/>
            <a:ext cx="152400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0070C0"/>
                </a:solidFill>
              </a:rPr>
              <a:t>Potential Contributor (minor category)</a:t>
            </a:r>
            <a:endParaRPr lang="en-US" sz="1000" b="1" dirty="0">
              <a:solidFill>
                <a:srgbClr val="0070C0"/>
              </a:solidFill>
            </a:endParaRPr>
          </a:p>
        </p:txBody>
      </p:sp>
      <p:sp>
        <p:nvSpPr>
          <p:cNvPr id="29" name="Text Box 36"/>
          <p:cNvSpPr txBox="1">
            <a:spLocks noChangeArrowheads="1"/>
          </p:cNvSpPr>
          <p:nvPr/>
        </p:nvSpPr>
        <p:spPr bwMode="auto">
          <a:xfrm>
            <a:off x="3829050" y="3643039"/>
            <a:ext cx="158115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CC9900"/>
                </a:solidFill>
              </a:rPr>
              <a:t>Potential Contributor (minor category)</a:t>
            </a:r>
            <a:endParaRPr lang="en-US" sz="1000" b="1" dirty="0">
              <a:solidFill>
                <a:srgbClr val="CC9900"/>
              </a:solidFill>
            </a:endParaRPr>
          </a:p>
        </p:txBody>
      </p:sp>
      <p:sp>
        <p:nvSpPr>
          <p:cNvPr id="30" name="Text Box 36"/>
          <p:cNvSpPr txBox="1">
            <a:spLocks noChangeArrowheads="1"/>
          </p:cNvSpPr>
          <p:nvPr/>
        </p:nvSpPr>
        <p:spPr bwMode="auto">
          <a:xfrm>
            <a:off x="3782378" y="4095239"/>
            <a:ext cx="152400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0070C0"/>
                </a:solidFill>
              </a:rPr>
              <a:t>Potential Contributor (sub category)</a:t>
            </a:r>
            <a:endParaRPr lang="en-US" sz="1000" b="1" dirty="0">
              <a:solidFill>
                <a:srgbClr val="0070C0"/>
              </a:solidFill>
            </a:endParaRPr>
          </a:p>
        </p:txBody>
      </p:sp>
      <p:sp>
        <p:nvSpPr>
          <p:cNvPr id="31" name="Text Box 36"/>
          <p:cNvSpPr txBox="1">
            <a:spLocks noChangeArrowheads="1"/>
          </p:cNvSpPr>
          <p:nvPr/>
        </p:nvSpPr>
        <p:spPr bwMode="auto">
          <a:xfrm>
            <a:off x="3657600" y="4766102"/>
            <a:ext cx="152400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0070C0"/>
                </a:solidFill>
              </a:rPr>
              <a:t>Potential Contributor (minor category)</a:t>
            </a:r>
            <a:endParaRPr lang="en-US" sz="1000" b="1" dirty="0">
              <a:solidFill>
                <a:srgbClr val="0070C0"/>
              </a:solidFill>
            </a:endParaRPr>
          </a:p>
        </p:txBody>
      </p:sp>
      <p:sp>
        <p:nvSpPr>
          <p:cNvPr id="32" name="Text Box 36"/>
          <p:cNvSpPr txBox="1">
            <a:spLocks noChangeArrowheads="1"/>
          </p:cNvSpPr>
          <p:nvPr/>
        </p:nvSpPr>
        <p:spPr bwMode="auto">
          <a:xfrm>
            <a:off x="990600" y="4766102"/>
            <a:ext cx="158115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CC9900"/>
                </a:solidFill>
              </a:rPr>
              <a:t>Potential Contributor (minor category)</a:t>
            </a:r>
            <a:endParaRPr lang="en-US" sz="1000" b="1" dirty="0">
              <a:solidFill>
                <a:srgbClr val="CC9900"/>
              </a:solidFill>
            </a:endParaRPr>
          </a:p>
        </p:txBody>
      </p:sp>
      <p:sp>
        <p:nvSpPr>
          <p:cNvPr id="33" name="Text Box 36"/>
          <p:cNvSpPr txBox="1">
            <a:spLocks noChangeArrowheads="1"/>
          </p:cNvSpPr>
          <p:nvPr/>
        </p:nvSpPr>
        <p:spPr bwMode="auto">
          <a:xfrm>
            <a:off x="1219200" y="3623102"/>
            <a:ext cx="152400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0070C0"/>
                </a:solidFill>
              </a:rPr>
              <a:t>Potential Contributor (minor category)</a:t>
            </a:r>
            <a:endParaRPr lang="en-US" sz="1000" b="1" dirty="0">
              <a:solidFill>
                <a:srgbClr val="0070C0"/>
              </a:solidFill>
            </a:endParaRPr>
          </a:p>
        </p:txBody>
      </p:sp>
      <p:sp>
        <p:nvSpPr>
          <p:cNvPr id="34" name="Text Box 36"/>
          <p:cNvSpPr txBox="1">
            <a:spLocks noChangeArrowheads="1"/>
          </p:cNvSpPr>
          <p:nvPr/>
        </p:nvSpPr>
        <p:spPr bwMode="auto">
          <a:xfrm>
            <a:off x="985361" y="4176457"/>
            <a:ext cx="1524000" cy="344710"/>
          </a:xfrm>
          <a:prstGeom prst="rect">
            <a:avLst/>
          </a:prstGeom>
          <a:noFill/>
          <a:ln w="9525" algn="ctr">
            <a:noFill/>
            <a:miter lim="800000"/>
            <a:headEnd type="none" w="sm" len="sm"/>
            <a:tailEnd type="none" w="sm" len="sm"/>
          </a:ln>
        </p:spPr>
        <p:txBody>
          <a:bodyPr wrap="square" tIns="36576"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spcBef>
                <a:spcPct val="20000"/>
              </a:spcBef>
            </a:pPr>
            <a:r>
              <a:rPr lang="en-US" sz="1000" b="1" dirty="0" smtClean="0">
                <a:solidFill>
                  <a:srgbClr val="0070C0"/>
                </a:solidFill>
              </a:rPr>
              <a:t>Potential Contributor (minor category)</a:t>
            </a:r>
            <a:endParaRPr lang="en-US" sz="1000" b="1" dirty="0">
              <a:solidFill>
                <a:srgbClr val="0070C0"/>
              </a:solidFill>
            </a:endParaRPr>
          </a:p>
        </p:txBody>
      </p:sp>
      <p:cxnSp>
        <p:nvCxnSpPr>
          <p:cNvPr id="44" name="Straight Connector 43"/>
          <p:cNvCxnSpPr/>
          <p:nvPr/>
        </p:nvCxnSpPr>
        <p:spPr>
          <a:xfrm>
            <a:off x="5615940" y="3852607"/>
            <a:ext cx="0" cy="420005"/>
          </a:xfrm>
          <a:prstGeom prst="line">
            <a:avLst/>
          </a:prstGeom>
          <a:ln w="12700"/>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5329237" y="4262784"/>
            <a:ext cx="276225" cy="0"/>
          </a:xfrm>
          <a:prstGeom prst="line">
            <a:avLst/>
          </a:prstGeom>
          <a:ln w="12700"/>
        </p:spPr>
        <p:style>
          <a:lnRef idx="1">
            <a:schemeClr val="dk1"/>
          </a:lnRef>
          <a:fillRef idx="0">
            <a:schemeClr val="dk1"/>
          </a:fillRef>
          <a:effectRef idx="0">
            <a:schemeClr val="dk1"/>
          </a:effectRef>
          <a:fontRef idx="minor">
            <a:schemeClr val="tx1"/>
          </a:fontRef>
        </p:style>
      </p:cxnSp>
      <p:sp>
        <p:nvSpPr>
          <p:cNvPr id="39" name="Flowchart: Alternate Process 38"/>
          <p:cNvSpPr/>
          <p:nvPr/>
        </p:nvSpPr>
        <p:spPr>
          <a:xfrm>
            <a:off x="4648200" y="5531539"/>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14300" indent="-114300">
              <a:buFont typeface="Arial" panose="020B0604020202020204" pitchFamily="34" charset="0"/>
              <a:buChar char="•"/>
            </a:pPr>
            <a:r>
              <a:rPr lang="en-US" sz="1600" dirty="0">
                <a:solidFill>
                  <a:schemeClr val="bg2">
                    <a:lumMod val="50000"/>
                  </a:schemeClr>
                </a:solidFill>
              </a:rPr>
              <a:t>One method to Root Cause </a:t>
            </a:r>
            <a:r>
              <a:rPr lang="en-US" sz="1600" dirty="0" smtClean="0">
                <a:solidFill>
                  <a:schemeClr val="bg2">
                    <a:lumMod val="50000"/>
                  </a:schemeClr>
                </a:solidFill>
              </a:rPr>
              <a:t>analysis</a:t>
            </a:r>
            <a:endParaRPr lang="en-US" sz="1600" dirty="0">
              <a:solidFill>
                <a:schemeClr val="bg2">
                  <a:lumMod val="50000"/>
                </a:schemeClr>
              </a:solidFill>
            </a:endParaRPr>
          </a:p>
          <a:p>
            <a:pPr marL="114300" indent="-114300">
              <a:buFont typeface="Arial" panose="020B0604020202020204" pitchFamily="34" charset="0"/>
              <a:buChar char="•"/>
            </a:pPr>
            <a:r>
              <a:rPr lang="en-US" sz="1600" dirty="0">
                <a:solidFill>
                  <a:schemeClr val="bg2">
                    <a:lumMod val="50000"/>
                  </a:schemeClr>
                </a:solidFill>
              </a:rPr>
              <a:t>Add bones as </a:t>
            </a:r>
            <a:r>
              <a:rPr lang="en-US" sz="1600" dirty="0" smtClean="0">
                <a:solidFill>
                  <a:schemeClr val="bg2">
                    <a:lumMod val="50000"/>
                  </a:schemeClr>
                </a:solidFill>
              </a:rPr>
              <a:t>necessary</a:t>
            </a:r>
            <a:endParaRPr lang="en-US" sz="1600" dirty="0">
              <a:solidFill>
                <a:schemeClr val="bg2">
                  <a:lumMod val="50000"/>
                </a:schemeClr>
              </a:solidFill>
            </a:endParaRPr>
          </a:p>
          <a:p>
            <a:pPr marL="114300" indent="-114300">
              <a:buFont typeface="Arial" panose="020B0604020202020204" pitchFamily="34" charset="0"/>
              <a:buChar char="•"/>
            </a:pPr>
            <a:r>
              <a:rPr lang="en-US" sz="1600" dirty="0">
                <a:solidFill>
                  <a:schemeClr val="bg2">
                    <a:lumMod val="50000"/>
                  </a:schemeClr>
                </a:solidFill>
              </a:rPr>
              <a:t>Color of potential contributors should match </a:t>
            </a:r>
            <a:r>
              <a:rPr lang="en-US" sz="1600" dirty="0" smtClean="0">
                <a:solidFill>
                  <a:schemeClr val="bg2">
                    <a:lumMod val="50000"/>
                  </a:schemeClr>
                </a:solidFill>
              </a:rPr>
              <a:t>key</a:t>
            </a:r>
            <a:endParaRPr lang="en-US" sz="1600" dirty="0">
              <a:solidFill>
                <a:schemeClr val="bg2">
                  <a:lumMod val="50000"/>
                </a:schemeClr>
              </a:solidFill>
            </a:endParaRPr>
          </a:p>
          <a:p>
            <a:pPr marL="114300" indent="-114300">
              <a:buFont typeface="Arial" panose="020B0604020202020204" pitchFamily="34" charset="0"/>
              <a:buChar char="•"/>
            </a:pPr>
            <a:r>
              <a:rPr lang="en-US" sz="1600" dirty="0">
                <a:solidFill>
                  <a:schemeClr val="bg2">
                    <a:lumMod val="50000"/>
                  </a:schemeClr>
                </a:solidFill>
              </a:rPr>
              <a:t>Color should correspond to highest level of implication</a:t>
            </a:r>
          </a:p>
        </p:txBody>
      </p:sp>
      <p:cxnSp>
        <p:nvCxnSpPr>
          <p:cNvPr id="53" name="Straight Arrow Connector 52"/>
          <p:cNvCxnSpPr/>
          <p:nvPr/>
        </p:nvCxnSpPr>
        <p:spPr>
          <a:xfrm flipH="1" flipV="1">
            <a:off x="3431024" y="5623966"/>
            <a:ext cx="1369576" cy="78304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 name="Slide Number Placeholder 2"/>
          <p:cNvSpPr>
            <a:spLocks noGrp="1"/>
          </p:cNvSpPr>
          <p:nvPr>
            <p:ph type="sldNum" sz="quarter" idx="12"/>
          </p:nvPr>
        </p:nvSpPr>
        <p:spPr/>
        <p:txBody>
          <a:bodyPr/>
          <a:lstStyle/>
          <a:p>
            <a:fld id="{2F6FAF79-B0D9-444A-ABDC-4F1DB8DFCFE0}" type="slidenum">
              <a:rPr lang="en-US" smtClean="0"/>
              <a:t>25</a:t>
            </a:fld>
            <a:endParaRPr lang="en-US"/>
          </a:p>
        </p:txBody>
      </p:sp>
      <p:sp>
        <p:nvSpPr>
          <p:cNvPr id="22" name="Footer Placeholder 2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5153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Fishbone/ Fault Tree Rationale</a:t>
            </a:r>
            <a:endParaRPr lang="en-US" dirty="0"/>
          </a:p>
        </p:txBody>
      </p:sp>
      <p:pic>
        <p:nvPicPr>
          <p:cNvPr id="4" name="table"/>
          <p:cNvPicPr>
            <a:picLocks noChangeAspect="1"/>
          </p:cNvPicPr>
          <p:nvPr/>
        </p:nvPicPr>
        <p:blipFill>
          <a:blip r:embed="rId2"/>
          <a:stretch>
            <a:fillRect/>
          </a:stretch>
        </p:blipFill>
        <p:spPr>
          <a:xfrm>
            <a:off x="628650" y="1031779"/>
            <a:ext cx="7894320" cy="4959353"/>
          </a:xfrm>
          <a:prstGeom prst="rect">
            <a:avLst/>
          </a:prstGeom>
        </p:spPr>
      </p:pic>
      <p:sp>
        <p:nvSpPr>
          <p:cNvPr id="8" name="Flowchart: Alternate Process 7"/>
          <p:cNvSpPr/>
          <p:nvPr/>
        </p:nvSpPr>
        <p:spPr>
          <a:xfrm>
            <a:off x="4648200" y="5531539"/>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2">
                    <a:lumMod val="50000"/>
                  </a:schemeClr>
                </a:solidFill>
              </a:rPr>
              <a:t>Add rationale sheets as necessary to cover </a:t>
            </a:r>
            <a:r>
              <a:rPr lang="en-US" b="1" dirty="0">
                <a:solidFill>
                  <a:schemeClr val="bg2">
                    <a:lumMod val="50000"/>
                  </a:schemeClr>
                </a:solidFill>
              </a:rPr>
              <a:t>every</a:t>
            </a:r>
            <a:r>
              <a:rPr lang="en-US" dirty="0">
                <a:solidFill>
                  <a:schemeClr val="bg2">
                    <a:lumMod val="50000"/>
                  </a:schemeClr>
                </a:solidFill>
              </a:rPr>
              <a:t> bone.</a:t>
            </a:r>
          </a:p>
        </p:txBody>
      </p:sp>
      <p:sp>
        <p:nvSpPr>
          <p:cNvPr id="3" name="Slide Number Placeholder 2"/>
          <p:cNvSpPr>
            <a:spLocks noGrp="1"/>
          </p:cNvSpPr>
          <p:nvPr>
            <p:ph type="sldNum" sz="quarter" idx="12"/>
          </p:nvPr>
        </p:nvSpPr>
        <p:spPr/>
        <p:txBody>
          <a:bodyPr/>
          <a:lstStyle/>
          <a:p>
            <a:fld id="{2F6FAF79-B0D9-444A-ABDC-4F1DB8DFCFE0}" type="slidenum">
              <a:rPr lang="en-US" smtClean="0"/>
              <a:t>26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1215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a:xfrm>
            <a:off x="530276" y="331091"/>
            <a:ext cx="7312025" cy="531812"/>
          </a:xfrm>
        </p:spPr>
        <p:txBody>
          <a:bodyPr>
            <a:noAutofit/>
          </a:bodyPr>
          <a:lstStyle/>
          <a:p>
            <a:r>
              <a:rPr lang="en-US" dirty="0" smtClean="0"/>
              <a:t>5-Why’s Method</a:t>
            </a:r>
            <a:endParaRPr lang="en-US" dirty="0"/>
          </a:p>
        </p:txBody>
      </p:sp>
      <p:sp>
        <p:nvSpPr>
          <p:cNvPr id="58" name="Rectangle 3"/>
          <p:cNvSpPr>
            <a:spLocks noChangeArrowheads="1"/>
          </p:cNvSpPr>
          <p:nvPr/>
        </p:nvSpPr>
        <p:spPr bwMode="auto">
          <a:xfrm>
            <a:off x="548346" y="1356467"/>
            <a:ext cx="5315782" cy="6654648"/>
          </a:xfrm>
          <a:prstGeom prst="rect">
            <a:avLst/>
          </a:prstGeom>
          <a:noFill/>
          <a:ln w="9525">
            <a:noFill/>
            <a:miter lim="800000"/>
            <a:headEnd/>
            <a:tailEnd/>
          </a:ln>
          <a:effectLst/>
        </p:spPr>
        <p:txBody>
          <a:bodyPr/>
          <a:lstStyle/>
          <a:p>
            <a:pPr eaLnBrk="0" fontAlgn="auto" hangingPunct="0">
              <a:spcBef>
                <a:spcPts val="0"/>
              </a:spcBef>
              <a:spcAft>
                <a:spcPts val="0"/>
              </a:spcAft>
              <a:defRPr/>
            </a:pPr>
            <a:r>
              <a:rPr lang="en-US" sz="2400" b="0" kern="0" dirty="0" smtClean="0">
                <a:latin typeface="Times New Roman" pitchFamily="18" charset="0"/>
              </a:rPr>
              <a:t>1.Why?</a:t>
            </a:r>
          </a:p>
          <a:p>
            <a:pPr eaLnBrk="0" fontAlgn="auto" hangingPunct="0">
              <a:spcBef>
                <a:spcPts val="0"/>
              </a:spcBef>
              <a:spcAft>
                <a:spcPts val="0"/>
              </a:spcAft>
              <a:defRPr/>
            </a:pPr>
            <a:r>
              <a:rPr lang="en-US" sz="2800" kern="0" dirty="0">
                <a:latin typeface="Times New Roman" pitchFamily="18" charset="0"/>
              </a:rPr>
              <a:t>	</a:t>
            </a:r>
            <a:r>
              <a:rPr lang="en-US" kern="0" dirty="0" smtClean="0">
                <a:latin typeface="Times New Roman" pitchFamily="18" charset="0"/>
              </a:rPr>
              <a:t>Too much washing</a:t>
            </a:r>
            <a:endParaRPr lang="en-US" sz="2800" kern="0" dirty="0" smtClean="0">
              <a:latin typeface="Times New Roman" pitchFamily="18" charset="0"/>
            </a:endParaRPr>
          </a:p>
          <a:p>
            <a:pPr indent="169863" eaLnBrk="0" fontAlgn="auto" hangingPunct="0">
              <a:spcBef>
                <a:spcPts val="0"/>
              </a:spcBef>
              <a:spcAft>
                <a:spcPts val="0"/>
              </a:spcAft>
              <a:defRPr/>
            </a:pPr>
            <a:r>
              <a:rPr lang="en-US" sz="2400" b="0" kern="0" dirty="0" smtClean="0">
                <a:latin typeface="Times New Roman" pitchFamily="18" charset="0"/>
              </a:rPr>
              <a:t>2. Why?</a:t>
            </a:r>
          </a:p>
          <a:p>
            <a:pPr defTabSz="1084263" eaLnBrk="0" fontAlgn="auto" hangingPunct="0">
              <a:spcBef>
                <a:spcPts val="0"/>
              </a:spcBef>
              <a:spcAft>
                <a:spcPts val="0"/>
              </a:spcAft>
              <a:defRPr/>
            </a:pPr>
            <a:r>
              <a:rPr lang="en-US" sz="2800" kern="0" dirty="0">
                <a:latin typeface="Times New Roman" pitchFamily="18" charset="0"/>
              </a:rPr>
              <a:t>	</a:t>
            </a:r>
            <a:r>
              <a:rPr lang="en-US" kern="0" dirty="0" smtClean="0">
                <a:latin typeface="Times New Roman" pitchFamily="18" charset="0"/>
              </a:rPr>
              <a:t>Excess bird droppings</a:t>
            </a:r>
          </a:p>
          <a:p>
            <a:pPr indent="339725" eaLnBrk="0" fontAlgn="auto" hangingPunct="0">
              <a:spcBef>
                <a:spcPts val="0"/>
              </a:spcBef>
              <a:spcAft>
                <a:spcPts val="0"/>
              </a:spcAft>
              <a:defRPr/>
            </a:pPr>
            <a:r>
              <a:rPr lang="en-US" sz="2400" b="0" kern="0" dirty="0" smtClean="0">
                <a:latin typeface="Times New Roman" pitchFamily="18" charset="0"/>
              </a:rPr>
              <a:t>3. Why?</a:t>
            </a:r>
          </a:p>
          <a:p>
            <a:pPr defTabSz="1254125" eaLnBrk="0" fontAlgn="auto" hangingPunct="0">
              <a:spcBef>
                <a:spcPts val="0"/>
              </a:spcBef>
              <a:spcAft>
                <a:spcPts val="0"/>
              </a:spcAft>
              <a:defRPr/>
            </a:pPr>
            <a:r>
              <a:rPr lang="en-US" sz="2800" kern="0" dirty="0">
                <a:latin typeface="Times New Roman" pitchFamily="18" charset="0"/>
              </a:rPr>
              <a:t>	</a:t>
            </a:r>
            <a:r>
              <a:rPr lang="en-US" kern="0" dirty="0" smtClean="0">
                <a:latin typeface="Times New Roman" pitchFamily="18" charset="0"/>
              </a:rPr>
              <a:t>A lot of spiders to eat</a:t>
            </a:r>
          </a:p>
          <a:p>
            <a:pPr indent="517525" eaLnBrk="0" fontAlgn="auto" hangingPunct="0">
              <a:spcBef>
                <a:spcPts val="0"/>
              </a:spcBef>
              <a:spcAft>
                <a:spcPts val="0"/>
              </a:spcAft>
              <a:defRPr/>
            </a:pPr>
            <a:r>
              <a:rPr lang="en-US" sz="2400" b="0" kern="0" dirty="0" smtClean="0">
                <a:latin typeface="Times New Roman" pitchFamily="18" charset="0"/>
              </a:rPr>
              <a:t>4. Why?</a:t>
            </a:r>
          </a:p>
          <a:p>
            <a:pPr defTabSz="1376363" eaLnBrk="0" fontAlgn="auto" hangingPunct="0">
              <a:spcBef>
                <a:spcPts val="0"/>
              </a:spcBef>
              <a:spcAft>
                <a:spcPts val="0"/>
              </a:spcAft>
              <a:defRPr/>
            </a:pPr>
            <a:r>
              <a:rPr lang="en-US" sz="2800" kern="0" dirty="0" smtClean="0">
                <a:latin typeface="Times New Roman" pitchFamily="18" charset="0"/>
              </a:rPr>
              <a:t>	</a:t>
            </a:r>
            <a:r>
              <a:rPr lang="en-US" kern="0" dirty="0" smtClean="0">
                <a:latin typeface="Times New Roman" pitchFamily="18" charset="0"/>
              </a:rPr>
              <a:t>A lot of gnats to eat</a:t>
            </a:r>
          </a:p>
          <a:p>
            <a:pPr indent="687388" eaLnBrk="0" fontAlgn="auto" hangingPunct="0">
              <a:spcBef>
                <a:spcPts val="0"/>
              </a:spcBef>
              <a:spcAft>
                <a:spcPts val="0"/>
              </a:spcAft>
              <a:defRPr/>
            </a:pPr>
            <a:r>
              <a:rPr lang="en-US" sz="2400" b="0" kern="0" dirty="0" smtClean="0">
                <a:latin typeface="Times New Roman" pitchFamily="18" charset="0"/>
              </a:rPr>
              <a:t>5. Why?</a:t>
            </a:r>
          </a:p>
          <a:p>
            <a:pPr defTabSz="1489075" eaLnBrk="0" fontAlgn="auto" hangingPunct="0">
              <a:spcBef>
                <a:spcPts val="0"/>
              </a:spcBef>
              <a:spcAft>
                <a:spcPts val="0"/>
              </a:spcAft>
              <a:defRPr/>
            </a:pPr>
            <a:r>
              <a:rPr lang="en-US" sz="2800" kern="0" dirty="0">
                <a:latin typeface="Times New Roman" pitchFamily="18" charset="0"/>
              </a:rPr>
              <a:t>	</a:t>
            </a:r>
            <a:r>
              <a:rPr lang="en-US" kern="0" dirty="0" smtClean="0">
                <a:latin typeface="Times New Roman" pitchFamily="18" charset="0"/>
              </a:rPr>
              <a:t>The lights are consistently left on</a:t>
            </a:r>
            <a:endParaRPr lang="en-US" b="0" kern="0" dirty="0">
              <a:latin typeface="Times New Roman" pitchFamily="18" charset="0"/>
            </a:endParaRPr>
          </a:p>
        </p:txBody>
      </p:sp>
      <p:sp>
        <p:nvSpPr>
          <p:cNvPr id="59" name="Text Box 4"/>
          <p:cNvSpPr txBox="1">
            <a:spLocks noChangeArrowheads="1"/>
          </p:cNvSpPr>
          <p:nvPr/>
        </p:nvSpPr>
        <p:spPr bwMode="auto">
          <a:xfrm>
            <a:off x="530276" y="1011459"/>
            <a:ext cx="4913909" cy="400110"/>
          </a:xfrm>
          <a:prstGeom prst="rect">
            <a:avLst/>
          </a:prstGeom>
          <a:noFill/>
          <a:ln w="9525">
            <a:noFill/>
            <a:miter lim="800000"/>
            <a:headEnd/>
            <a:tailEnd/>
          </a:ln>
        </p:spPr>
        <p:txBody>
          <a:bodyPr wrap="none" anchor="ctr">
            <a:spAutoFit/>
          </a:bodyPr>
          <a:lstStyle/>
          <a:p>
            <a:pPr eaLnBrk="0" hangingPunct="0">
              <a:spcBef>
                <a:spcPct val="30000"/>
              </a:spcBef>
            </a:pPr>
            <a:r>
              <a:rPr lang="en-US" sz="2000" dirty="0" smtClean="0">
                <a:latin typeface="Times New Roman" pitchFamily="18" charset="0"/>
              </a:rPr>
              <a:t>Issue: The </a:t>
            </a:r>
            <a:r>
              <a:rPr lang="en-US" sz="2000" dirty="0">
                <a:latin typeface="Times New Roman" pitchFamily="18" charset="0"/>
              </a:rPr>
              <a:t>Jefferson Memorial is deteriorating</a:t>
            </a:r>
          </a:p>
        </p:txBody>
      </p:sp>
      <p:pic>
        <p:nvPicPr>
          <p:cNvPr id="20495" name="Picture 16"/>
          <p:cNvPicPr>
            <a:picLocks noChangeAspect="1" noChangeArrowheads="1"/>
          </p:cNvPicPr>
          <p:nvPr/>
        </p:nvPicPr>
        <p:blipFill>
          <a:blip r:embed="rId3" cstate="print"/>
          <a:srcRect/>
          <a:stretch>
            <a:fillRect/>
          </a:stretch>
        </p:blipFill>
        <p:spPr bwMode="auto">
          <a:xfrm>
            <a:off x="4664365" y="1658351"/>
            <a:ext cx="4030662" cy="2647950"/>
          </a:xfrm>
          <a:prstGeom prst="rect">
            <a:avLst/>
          </a:prstGeom>
          <a:noFill/>
          <a:ln w="9525">
            <a:noFill/>
            <a:miter lim="800000"/>
            <a:headEnd/>
            <a:tailEnd/>
          </a:ln>
        </p:spPr>
      </p:pic>
      <p:sp>
        <p:nvSpPr>
          <p:cNvPr id="19" name="Flowchart: Alternate Process 18"/>
          <p:cNvSpPr/>
          <p:nvPr/>
        </p:nvSpPr>
        <p:spPr>
          <a:xfrm>
            <a:off x="4648200" y="5531539"/>
            <a:ext cx="4488180" cy="1303020"/>
          </a:xfrm>
          <a:prstGeom prst="flowChartAlternateProcess">
            <a:avLst/>
          </a:prstGeom>
          <a:solidFill>
            <a:schemeClr val="bg1"/>
          </a:solidFill>
          <a:ln w="38100">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14300" indent="-114300">
              <a:buFont typeface="Arial" panose="020B0604020202020204" pitchFamily="34" charset="0"/>
              <a:buChar char="•"/>
            </a:pPr>
            <a:r>
              <a:rPr lang="en-US" sz="1600" dirty="0">
                <a:solidFill>
                  <a:schemeClr val="bg2">
                    <a:lumMod val="50000"/>
                  </a:schemeClr>
                </a:solidFill>
              </a:rPr>
              <a:t>Use the 5 Why’s method to determine the root cause of significant issues.</a:t>
            </a:r>
          </a:p>
          <a:p>
            <a:pPr marL="114300" indent="-114300">
              <a:buFont typeface="Arial" panose="020B0604020202020204" pitchFamily="34" charset="0"/>
              <a:buChar char="•"/>
            </a:pPr>
            <a:r>
              <a:rPr lang="en-US" sz="1600" dirty="0">
                <a:solidFill>
                  <a:schemeClr val="bg2">
                    <a:lumMod val="50000"/>
                  </a:schemeClr>
                </a:solidFill>
              </a:rPr>
              <a:t>Once root cause is determined, develop corrective action plan to address root cause.</a:t>
            </a:r>
          </a:p>
        </p:txBody>
      </p:sp>
      <p:sp>
        <p:nvSpPr>
          <p:cNvPr id="3" name="Slide Number Placeholder 2"/>
          <p:cNvSpPr>
            <a:spLocks noGrp="1"/>
          </p:cNvSpPr>
          <p:nvPr>
            <p:ph type="sldNum" sz="quarter" idx="12"/>
          </p:nvPr>
        </p:nvSpPr>
        <p:spPr/>
        <p:txBody>
          <a:bodyPr/>
          <a:lstStyle/>
          <a:p>
            <a:fld id="{2F6FAF79-B0D9-444A-ABDC-4F1DB8DFCFE0}" type="slidenum">
              <a:rPr lang="en-US" smtClean="0"/>
              <a:t>27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1372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a:t>
            </a:r>
            <a:endParaRPr lang="en-US" dirty="0"/>
          </a:p>
        </p:txBody>
      </p:sp>
      <p:sp>
        <p:nvSpPr>
          <p:cNvPr id="4" name="Slide Number Placeholder 3"/>
          <p:cNvSpPr>
            <a:spLocks noGrp="1"/>
          </p:cNvSpPr>
          <p:nvPr>
            <p:ph type="sldNum" sz="quarter" idx="12"/>
          </p:nvPr>
        </p:nvSpPr>
        <p:spPr/>
        <p:txBody>
          <a:bodyPr/>
          <a:lstStyle/>
          <a:p>
            <a:fld id="{2F6FAF79-B0D9-444A-ABDC-4F1DB8DFCFE0}" type="slidenum">
              <a:rPr lang="en-US" smtClean="0"/>
              <a:t>28</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3477866"/>
              </p:ext>
            </p:extLst>
          </p:nvPr>
        </p:nvGraphicFramePr>
        <p:xfrm>
          <a:off x="364067" y="1210732"/>
          <a:ext cx="8151283" cy="3831481"/>
        </p:xfrm>
        <a:graphic>
          <a:graphicData uri="http://schemas.openxmlformats.org/drawingml/2006/table">
            <a:tbl>
              <a:tblPr bandRow="1">
                <a:tableStyleId>{5C22544A-7EE6-4342-B048-85BDC9FD1C3A}</a:tableStyleId>
              </a:tblPr>
              <a:tblGrid>
                <a:gridCol w="697869"/>
                <a:gridCol w="3377772"/>
                <a:gridCol w="741892"/>
                <a:gridCol w="3333750"/>
              </a:tblGrid>
              <a:tr h="369971">
                <a:tc>
                  <a:txBody>
                    <a:bodyPr/>
                    <a:lstStyle/>
                    <a:p>
                      <a:r>
                        <a:rPr lang="en-US" b="1" dirty="0" smtClean="0"/>
                        <a:t>CAB</a:t>
                      </a:r>
                      <a:endParaRPr lang="en-US" b="1" dirty="0"/>
                    </a:p>
                  </a:txBody>
                  <a:tcPr/>
                </a:tc>
                <a:tc>
                  <a:txBody>
                    <a:bodyPr/>
                    <a:lstStyle/>
                    <a:p>
                      <a:r>
                        <a:rPr lang="en-US" i="1" dirty="0" smtClean="0"/>
                        <a:t>Corrective</a:t>
                      </a:r>
                      <a:r>
                        <a:rPr lang="en-US" i="1" baseline="0" dirty="0" smtClean="0"/>
                        <a:t> Action Board</a:t>
                      </a:r>
                      <a:endParaRPr lang="en-US" i="1" dirty="0"/>
                    </a:p>
                  </a:txBody>
                  <a:tcPr/>
                </a:tc>
                <a:tc>
                  <a:txBody>
                    <a:bodyPr/>
                    <a:lstStyle/>
                    <a:p>
                      <a:r>
                        <a:rPr lang="en-US" b="1" dirty="0" smtClean="0"/>
                        <a:t>PP&amp;C</a:t>
                      </a:r>
                      <a:endParaRPr lang="en-US" b="1" dirty="0"/>
                    </a:p>
                  </a:txBody>
                  <a:tcPr/>
                </a:tc>
                <a:tc>
                  <a:txBody>
                    <a:bodyPr/>
                    <a:lstStyle/>
                    <a:p>
                      <a:r>
                        <a:rPr lang="en-US" i="1" dirty="0" smtClean="0"/>
                        <a:t>Production Planning &amp; Controls</a:t>
                      </a:r>
                      <a:endParaRPr lang="en-US" i="1" dirty="0"/>
                    </a:p>
                  </a:txBody>
                  <a:tcPr/>
                </a:tc>
              </a:tr>
              <a:tr h="369971">
                <a:tc>
                  <a:txBody>
                    <a:bodyPr/>
                    <a:lstStyle/>
                    <a:p>
                      <a:r>
                        <a:rPr lang="en-US" b="1" dirty="0" smtClean="0"/>
                        <a:t>CAP</a:t>
                      </a:r>
                      <a:endParaRPr lang="en-US" b="1" dirty="0"/>
                    </a:p>
                  </a:txBody>
                  <a:tcPr/>
                </a:tc>
                <a:tc>
                  <a:txBody>
                    <a:bodyPr/>
                    <a:lstStyle/>
                    <a:p>
                      <a:r>
                        <a:rPr lang="en-US" i="1" dirty="0" smtClean="0"/>
                        <a:t>Corrective Action Plan</a:t>
                      </a:r>
                      <a:endParaRPr lang="en-US" i="1" dirty="0"/>
                    </a:p>
                  </a:txBody>
                  <a:tcPr/>
                </a:tc>
                <a:tc>
                  <a:txBody>
                    <a:bodyPr/>
                    <a:lstStyle/>
                    <a:p>
                      <a:r>
                        <a:rPr lang="en-US" b="1" dirty="0" err="1" smtClean="0"/>
                        <a:t>QNotes</a:t>
                      </a:r>
                      <a:endParaRPr lang="en-US" b="1" dirty="0"/>
                    </a:p>
                  </a:txBody>
                  <a:tcPr/>
                </a:tc>
                <a:tc>
                  <a:txBody>
                    <a:bodyPr/>
                    <a:lstStyle/>
                    <a:p>
                      <a:r>
                        <a:rPr lang="en-US" i="1" dirty="0" smtClean="0"/>
                        <a:t>Quality Notes</a:t>
                      </a:r>
                      <a:endParaRPr lang="en-US" i="1" dirty="0"/>
                    </a:p>
                  </a:txBody>
                  <a:tcPr/>
                </a:tc>
              </a:tr>
              <a:tr h="369971">
                <a:tc>
                  <a:txBody>
                    <a:bodyPr/>
                    <a:lstStyle/>
                    <a:p>
                      <a:r>
                        <a:rPr lang="en-US" b="1" dirty="0" smtClean="0"/>
                        <a:t>CAR</a:t>
                      </a:r>
                      <a:endParaRPr lang="en-US" b="1" dirty="0"/>
                    </a:p>
                  </a:txBody>
                  <a:tcPr/>
                </a:tc>
                <a:tc>
                  <a:txBody>
                    <a:bodyPr/>
                    <a:lstStyle/>
                    <a:p>
                      <a:r>
                        <a:rPr lang="en-US" i="1" dirty="0" smtClean="0"/>
                        <a:t>Customer Account Representative</a:t>
                      </a:r>
                      <a:endParaRPr lang="en-US" i="1" dirty="0"/>
                    </a:p>
                  </a:txBody>
                  <a:tcPr/>
                </a:tc>
                <a:tc>
                  <a:txBody>
                    <a:bodyPr/>
                    <a:lstStyle/>
                    <a:p>
                      <a:r>
                        <a:rPr lang="en-US" b="1" dirty="0" smtClean="0"/>
                        <a:t>QTY</a:t>
                      </a:r>
                      <a:endParaRPr lang="en-US" b="1" dirty="0"/>
                    </a:p>
                  </a:txBody>
                  <a:tcPr/>
                </a:tc>
                <a:tc>
                  <a:txBody>
                    <a:bodyPr/>
                    <a:lstStyle/>
                    <a:p>
                      <a:r>
                        <a:rPr lang="en-US" i="1" dirty="0" smtClean="0"/>
                        <a:t>Quantity</a:t>
                      </a:r>
                      <a:endParaRPr lang="en-US" i="1" dirty="0"/>
                    </a:p>
                  </a:txBody>
                  <a:tcPr/>
                </a:tc>
              </a:tr>
              <a:tr h="369971">
                <a:tc>
                  <a:txBody>
                    <a:bodyPr/>
                    <a:lstStyle/>
                    <a:p>
                      <a:r>
                        <a:rPr lang="en-US" b="1" dirty="0" smtClean="0"/>
                        <a:t>CND</a:t>
                      </a:r>
                      <a:endParaRPr lang="en-US" b="1" dirty="0"/>
                    </a:p>
                  </a:txBody>
                  <a:tcPr/>
                </a:tc>
                <a:tc>
                  <a:txBody>
                    <a:bodyPr/>
                    <a:lstStyle/>
                    <a:p>
                      <a:r>
                        <a:rPr lang="en-US" i="1" dirty="0" smtClean="0"/>
                        <a:t>Can-Not-Duplicate</a:t>
                      </a:r>
                      <a:endParaRPr lang="en-US" i="1" dirty="0"/>
                    </a:p>
                  </a:txBody>
                  <a:tcPr/>
                </a:tc>
                <a:tc>
                  <a:txBody>
                    <a:bodyPr/>
                    <a:lstStyle/>
                    <a:p>
                      <a:r>
                        <a:rPr lang="en-US" b="1" dirty="0" smtClean="0"/>
                        <a:t>SCAR</a:t>
                      </a:r>
                      <a:endParaRPr lang="en-US" b="1" dirty="0"/>
                    </a:p>
                  </a:txBody>
                  <a:tcPr/>
                </a:tc>
                <a:tc>
                  <a:txBody>
                    <a:bodyPr/>
                    <a:lstStyle/>
                    <a:p>
                      <a:r>
                        <a:rPr lang="en-US" i="1" dirty="0" smtClean="0"/>
                        <a:t>Supplier Corrective Action Request</a:t>
                      </a:r>
                      <a:endParaRPr lang="en-US" i="1" dirty="0"/>
                    </a:p>
                  </a:txBody>
                  <a:tcPr/>
                </a:tc>
              </a:tr>
              <a:tr h="369971">
                <a:tc>
                  <a:txBody>
                    <a:bodyPr/>
                    <a:lstStyle/>
                    <a:p>
                      <a:r>
                        <a:rPr lang="en-US" b="1" dirty="0" smtClean="0"/>
                        <a:t>CUM</a:t>
                      </a:r>
                      <a:endParaRPr lang="en-US" b="1" dirty="0"/>
                    </a:p>
                  </a:txBody>
                  <a:tcPr/>
                </a:tc>
                <a:tc>
                  <a:txBody>
                    <a:bodyPr/>
                    <a:lstStyle/>
                    <a:p>
                      <a:r>
                        <a:rPr lang="en-US" i="1" dirty="0" smtClean="0"/>
                        <a:t>Cumulative</a:t>
                      </a:r>
                      <a:endParaRPr lang="en-US" i="1" dirty="0"/>
                    </a:p>
                  </a:txBody>
                  <a:tcPr/>
                </a:tc>
                <a:tc>
                  <a:txBody>
                    <a:bodyPr/>
                    <a:lstStyle/>
                    <a:p>
                      <a:r>
                        <a:rPr lang="en-US" b="1" dirty="0" smtClean="0"/>
                        <a:t>SFR</a:t>
                      </a:r>
                      <a:endParaRPr lang="en-US" b="1" dirty="0"/>
                    </a:p>
                  </a:txBody>
                  <a:tcPr/>
                </a:tc>
                <a:tc>
                  <a:txBody>
                    <a:bodyPr/>
                    <a:lstStyle/>
                    <a:p>
                      <a:r>
                        <a:rPr lang="en-US" i="1" dirty="0" smtClean="0"/>
                        <a:t>Shop Floor Reject</a:t>
                      </a:r>
                      <a:endParaRPr lang="en-US" i="1" dirty="0"/>
                    </a:p>
                  </a:txBody>
                  <a:tcPr/>
                </a:tc>
              </a:tr>
              <a:tr h="369971">
                <a:tc>
                  <a:txBody>
                    <a:bodyPr/>
                    <a:lstStyle/>
                    <a:p>
                      <a:r>
                        <a:rPr lang="en-US" b="1" dirty="0" smtClean="0"/>
                        <a:t>DPU</a:t>
                      </a:r>
                      <a:endParaRPr lang="en-US" b="1" dirty="0"/>
                    </a:p>
                  </a:txBody>
                  <a:tcPr/>
                </a:tc>
                <a:tc>
                  <a:txBody>
                    <a:bodyPr/>
                    <a:lstStyle/>
                    <a:p>
                      <a:r>
                        <a:rPr lang="en-US" i="1" dirty="0" smtClean="0"/>
                        <a:t>Defects Per Unit</a:t>
                      </a:r>
                      <a:endParaRPr lang="en-US" i="1" dirty="0"/>
                    </a:p>
                  </a:txBody>
                  <a:tcPr/>
                </a:tc>
                <a:tc>
                  <a:txBody>
                    <a:bodyPr/>
                    <a:lstStyle/>
                    <a:p>
                      <a:r>
                        <a:rPr lang="en-US" b="1" dirty="0" smtClean="0"/>
                        <a:t>SPN</a:t>
                      </a:r>
                      <a:endParaRPr lang="en-US" b="1" dirty="0"/>
                    </a:p>
                  </a:txBody>
                  <a:tcPr/>
                </a:tc>
                <a:tc>
                  <a:txBody>
                    <a:bodyPr/>
                    <a:lstStyle/>
                    <a:p>
                      <a:r>
                        <a:rPr lang="en-US" i="1" dirty="0" smtClean="0"/>
                        <a:t>Suspect</a:t>
                      </a:r>
                      <a:r>
                        <a:rPr lang="en-US" i="1" baseline="0" dirty="0" smtClean="0"/>
                        <a:t> Product Notification</a:t>
                      </a:r>
                      <a:endParaRPr lang="en-US" i="1" dirty="0"/>
                    </a:p>
                  </a:txBody>
                  <a:tcPr/>
                </a:tc>
              </a:tr>
              <a:tr h="369971">
                <a:tc>
                  <a:txBody>
                    <a:bodyPr/>
                    <a:lstStyle/>
                    <a:p>
                      <a:r>
                        <a:rPr lang="en-US" b="1" dirty="0" smtClean="0"/>
                        <a:t>ECD</a:t>
                      </a:r>
                      <a:endParaRPr lang="en-US" b="1" dirty="0"/>
                    </a:p>
                  </a:txBody>
                  <a:tcPr/>
                </a:tc>
                <a:tc>
                  <a:txBody>
                    <a:bodyPr/>
                    <a:lstStyle/>
                    <a:p>
                      <a:r>
                        <a:rPr lang="en-US" i="1" dirty="0" smtClean="0"/>
                        <a:t>Estimated Completion Date</a:t>
                      </a:r>
                      <a:endParaRPr lang="en-US" i="1" dirty="0"/>
                    </a:p>
                  </a:txBody>
                  <a:tcPr/>
                </a:tc>
                <a:tc>
                  <a:txBody>
                    <a:bodyPr/>
                    <a:lstStyle/>
                    <a:p>
                      <a:r>
                        <a:rPr lang="en-US" b="1" dirty="0" smtClean="0"/>
                        <a:t>YTD</a:t>
                      </a:r>
                      <a:endParaRPr lang="en-US" b="1" dirty="0"/>
                    </a:p>
                  </a:txBody>
                  <a:tcPr/>
                </a:tc>
                <a:tc>
                  <a:txBody>
                    <a:bodyPr/>
                    <a:lstStyle/>
                    <a:p>
                      <a:r>
                        <a:rPr lang="en-US" i="1" dirty="0" smtClean="0"/>
                        <a:t>Year To Date</a:t>
                      </a:r>
                      <a:endParaRPr lang="en-US" i="1" dirty="0"/>
                    </a:p>
                  </a:txBody>
                  <a:tcPr/>
                </a:tc>
              </a:tr>
              <a:tr h="369971">
                <a:tc>
                  <a:txBody>
                    <a:bodyPr/>
                    <a:lstStyle/>
                    <a:p>
                      <a:r>
                        <a:rPr lang="en-US" b="1" dirty="0" smtClean="0"/>
                        <a:t>FRB</a:t>
                      </a:r>
                      <a:endParaRPr lang="en-US" b="1" dirty="0"/>
                    </a:p>
                  </a:txBody>
                  <a:tcPr/>
                </a:tc>
                <a:tc>
                  <a:txBody>
                    <a:bodyPr/>
                    <a:lstStyle/>
                    <a:p>
                      <a:r>
                        <a:rPr lang="en-US" i="1" dirty="0" smtClean="0"/>
                        <a:t>Failure Review Board</a:t>
                      </a:r>
                      <a:endParaRPr lang="en-US" i="1" dirty="0"/>
                    </a:p>
                  </a:txBody>
                  <a:tcPr/>
                </a:tc>
                <a:tc>
                  <a:txBody>
                    <a:bodyPr/>
                    <a:lstStyle/>
                    <a:p>
                      <a:r>
                        <a:rPr lang="en-US" b="1" dirty="0" smtClean="0"/>
                        <a:t>FPY</a:t>
                      </a:r>
                      <a:endParaRPr lang="en-US" b="1" dirty="0"/>
                    </a:p>
                  </a:txBody>
                  <a:tcPr/>
                </a:tc>
                <a:tc>
                  <a:txBody>
                    <a:bodyPr/>
                    <a:lstStyle/>
                    <a:p>
                      <a:r>
                        <a:rPr lang="en-US" i="1" dirty="0" smtClean="0"/>
                        <a:t>First Pass Yield</a:t>
                      </a:r>
                      <a:endParaRPr lang="en-US" i="1" dirty="0"/>
                    </a:p>
                  </a:txBody>
                  <a:tcPr/>
                </a:tc>
              </a:tr>
              <a:tr h="501742">
                <a:tc>
                  <a:txBody>
                    <a:bodyPr/>
                    <a:lstStyle/>
                    <a:p>
                      <a:r>
                        <a:rPr lang="en-US" b="1" dirty="0" smtClean="0"/>
                        <a:t>GIDEP</a:t>
                      </a:r>
                      <a:endParaRPr lang="en-US" b="1" dirty="0"/>
                    </a:p>
                  </a:txBody>
                  <a:tcPr/>
                </a:tc>
                <a:tc>
                  <a:txBody>
                    <a:bodyPr/>
                    <a:lstStyle/>
                    <a:p>
                      <a:r>
                        <a:rPr lang="en-US" i="1" dirty="0" smtClean="0"/>
                        <a:t>Government Industry Data Exchange Program</a:t>
                      </a:r>
                      <a:endParaRPr lang="en-US" i="1" dirty="0"/>
                    </a:p>
                  </a:txBody>
                  <a:tcPr/>
                </a:tc>
                <a:tc>
                  <a:txBody>
                    <a:bodyPr/>
                    <a:lstStyle/>
                    <a:p>
                      <a:r>
                        <a:rPr lang="en-US" b="1" dirty="0" smtClean="0"/>
                        <a:t>NCRT</a:t>
                      </a:r>
                      <a:endParaRPr lang="en-US" b="1" dirty="0"/>
                    </a:p>
                  </a:txBody>
                  <a:tcPr/>
                </a:tc>
                <a:tc>
                  <a:txBody>
                    <a:bodyPr/>
                    <a:lstStyle/>
                    <a:p>
                      <a:r>
                        <a:rPr lang="en-US" i="1" dirty="0" smtClean="0"/>
                        <a:t>Non Conformance Report Trends</a:t>
                      </a:r>
                      <a:endParaRPr lang="en-US" i="1" dirty="0"/>
                    </a:p>
                  </a:txBody>
                  <a:tcPr/>
                </a:tc>
              </a:tr>
              <a:tr h="369971">
                <a:tc>
                  <a:txBody>
                    <a:bodyPr/>
                    <a:lstStyle/>
                    <a:p>
                      <a:r>
                        <a:rPr lang="en-US" b="1" dirty="0" smtClean="0"/>
                        <a:t>MRB</a:t>
                      </a:r>
                      <a:endParaRPr lang="en-US" b="1" dirty="0"/>
                    </a:p>
                  </a:txBody>
                  <a:tcPr/>
                </a:tc>
                <a:tc>
                  <a:txBody>
                    <a:bodyPr/>
                    <a:lstStyle/>
                    <a:p>
                      <a:r>
                        <a:rPr lang="en-US" i="1" dirty="0" smtClean="0"/>
                        <a:t>Material Review Board</a:t>
                      </a:r>
                      <a:endParaRPr lang="en-US" i="1" dirty="0"/>
                    </a:p>
                  </a:txBody>
                  <a:tcPr/>
                </a:tc>
                <a:tc>
                  <a:txBody>
                    <a:bodyPr/>
                    <a:lstStyle/>
                    <a:p>
                      <a:endParaRPr lang="en-US" b="1" dirty="0"/>
                    </a:p>
                  </a:txBody>
                  <a:tcPr/>
                </a:tc>
                <a:tc>
                  <a:txBody>
                    <a:bodyPr/>
                    <a:lstStyle/>
                    <a:p>
                      <a:endParaRPr lang="en-US" i="1" dirty="0"/>
                    </a:p>
                  </a:txBody>
                  <a:tcPr/>
                </a:tc>
              </a:tr>
            </a:tbl>
          </a:graphicData>
        </a:graphic>
      </p:graphicFrame>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12299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a:t>
            </a:r>
            <a:endParaRPr lang="en-US" b="1" dirty="0"/>
          </a:p>
        </p:txBody>
      </p:sp>
      <p:sp>
        <p:nvSpPr>
          <p:cNvPr id="3" name="Content Placeholder 2"/>
          <p:cNvSpPr>
            <a:spLocks noGrp="1"/>
          </p:cNvSpPr>
          <p:nvPr>
            <p:ph idx="1"/>
          </p:nvPr>
        </p:nvSpPr>
        <p:spPr/>
        <p:txBody>
          <a:bodyPr/>
          <a:lstStyle/>
          <a:p>
            <a:r>
              <a:rPr lang="en-US" dirty="0" smtClean="0"/>
              <a:t>Evaluate the overall program health</a:t>
            </a:r>
          </a:p>
          <a:p>
            <a:r>
              <a:rPr lang="en-US" dirty="0" smtClean="0"/>
              <a:t>Identify causes </a:t>
            </a:r>
            <a:r>
              <a:rPr lang="en-US" dirty="0"/>
              <a:t>and prevention of potential </a:t>
            </a:r>
            <a:r>
              <a:rPr lang="en-US" dirty="0" smtClean="0"/>
              <a:t>non-conformances</a:t>
            </a:r>
          </a:p>
          <a:p>
            <a:r>
              <a:rPr lang="en-US" dirty="0" smtClean="0"/>
              <a:t>Identify areas of risk and program issues</a:t>
            </a:r>
          </a:p>
          <a:p>
            <a:r>
              <a:rPr lang="en-US" dirty="0" smtClean="0"/>
              <a:t>Promote continuous improvement</a:t>
            </a:r>
          </a:p>
          <a:p>
            <a:r>
              <a:rPr lang="en-US" dirty="0" smtClean="0"/>
              <a:t>Improve quality, cost and schedule</a:t>
            </a:r>
          </a:p>
          <a:p>
            <a:r>
              <a:rPr lang="en-US" dirty="0" smtClean="0"/>
              <a:t>Promote timely communication among multiple functions</a:t>
            </a:r>
            <a:endParaRPr lang="en-US" dirty="0"/>
          </a:p>
        </p:txBody>
      </p:sp>
      <p:sp>
        <p:nvSpPr>
          <p:cNvPr id="5" name="Slide Number Placeholder 4"/>
          <p:cNvSpPr>
            <a:spLocks noGrp="1"/>
          </p:cNvSpPr>
          <p:nvPr>
            <p:ph type="sldNum" sz="quarter" idx="12"/>
          </p:nvPr>
        </p:nvSpPr>
        <p:spPr/>
        <p:txBody>
          <a:bodyPr/>
          <a:lstStyle/>
          <a:p>
            <a:fld id="{2F6FAF79-B0D9-444A-ABDC-4F1DB8DFCFE0}" type="slidenum">
              <a:rPr lang="en-US" smtClean="0"/>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221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 Guidelines</a:t>
            </a:r>
            <a:endParaRPr lang="en-US" sz="2400" baseline="30000" dirty="0"/>
          </a:p>
        </p:txBody>
      </p:sp>
      <p:sp>
        <p:nvSpPr>
          <p:cNvPr id="3" name="Content Placeholder 2"/>
          <p:cNvSpPr>
            <a:spLocks noGrp="1"/>
          </p:cNvSpPr>
          <p:nvPr>
            <p:ph idx="1"/>
          </p:nvPr>
        </p:nvSpPr>
        <p:spPr/>
        <p:txBody>
          <a:bodyPr/>
          <a:lstStyle/>
          <a:p>
            <a:r>
              <a:rPr lang="en-US" dirty="0" smtClean="0"/>
              <a:t>Program CABs should be operated at facilities that provide deliverable hardware, firmware, software or services.</a:t>
            </a:r>
          </a:p>
          <a:p>
            <a:r>
              <a:rPr lang="en-US" dirty="0"/>
              <a:t>CABs shall be a mandatory meeting to all attendees </a:t>
            </a:r>
            <a:endParaRPr lang="en-US" dirty="0" smtClean="0"/>
          </a:p>
          <a:p>
            <a:r>
              <a:rPr lang="en-US" dirty="0" smtClean="0"/>
              <a:t>Each CAB should be comprised of  members with the responsibility and authority to analyze and implement corrective actions.</a:t>
            </a:r>
          </a:p>
          <a:p>
            <a:r>
              <a:rPr lang="en-US" dirty="0" smtClean="0"/>
              <a:t>CABs should include the use of:</a:t>
            </a:r>
          </a:p>
          <a:p>
            <a:pPr lvl="1">
              <a:buFont typeface="Wingdings" panose="05000000000000000000" pitchFamily="2" charset="2"/>
              <a:buChar char="ü"/>
            </a:pPr>
            <a:r>
              <a:rPr lang="en-US" b="1" dirty="0" smtClean="0"/>
              <a:t>Rosters/Attendance- </a:t>
            </a:r>
            <a:r>
              <a:rPr lang="en-US" dirty="0" smtClean="0"/>
              <a:t>Sheets completed and maintained during each CAB.</a:t>
            </a:r>
            <a:endParaRPr lang="en-US" b="1" dirty="0" smtClean="0"/>
          </a:p>
          <a:p>
            <a:pPr lvl="1">
              <a:buFont typeface="Wingdings" panose="05000000000000000000" pitchFamily="2" charset="2"/>
              <a:buChar char="ü"/>
            </a:pPr>
            <a:r>
              <a:rPr lang="en-US" b="1" dirty="0" smtClean="0"/>
              <a:t>Meeting Minutes- </a:t>
            </a:r>
            <a:r>
              <a:rPr lang="en-US" dirty="0" smtClean="0"/>
              <a:t>Discussion/review of agenda topics provided to CAB attendees following each CAB.</a:t>
            </a:r>
            <a:endParaRPr lang="en-US" b="1" dirty="0" smtClean="0"/>
          </a:p>
          <a:p>
            <a:pPr lvl="1">
              <a:buFont typeface="Wingdings" panose="05000000000000000000" pitchFamily="2" charset="2"/>
              <a:buChar char="ü"/>
            </a:pPr>
            <a:r>
              <a:rPr lang="en-US" b="1" dirty="0" smtClean="0"/>
              <a:t>Formal agenda- </a:t>
            </a:r>
            <a:r>
              <a:rPr lang="en-US" dirty="0" smtClean="0"/>
              <a:t>To be maintained and published to attendees containing topics in support of the business. </a:t>
            </a:r>
            <a:endParaRPr lang="en-US" b="1" dirty="0" smtClean="0"/>
          </a:p>
          <a:p>
            <a:pPr lvl="1">
              <a:buFont typeface="Wingdings" panose="05000000000000000000" pitchFamily="2" charset="2"/>
              <a:buChar char="ü"/>
            </a:pPr>
            <a:r>
              <a:rPr lang="en-US" b="1" dirty="0" smtClean="0"/>
              <a:t>Action Items List- </a:t>
            </a:r>
            <a:r>
              <a:rPr lang="en-US" dirty="0" smtClean="0"/>
              <a:t>Assigned tasks to team members tracked for timely closure and effectiveness </a:t>
            </a:r>
            <a:endParaRPr lang="en-US" dirty="0"/>
          </a:p>
        </p:txBody>
      </p:sp>
      <p:sp>
        <p:nvSpPr>
          <p:cNvPr id="6" name="Slide Number Placeholder 5"/>
          <p:cNvSpPr>
            <a:spLocks noGrp="1"/>
          </p:cNvSpPr>
          <p:nvPr>
            <p:ph type="sldNum" sz="quarter" idx="12"/>
          </p:nvPr>
        </p:nvSpPr>
        <p:spPr/>
        <p:txBody>
          <a:bodyPr/>
          <a:lstStyle/>
          <a:p>
            <a:fld id="{2F6FAF79-B0D9-444A-ABDC-4F1DB8DFCFE0}" type="slidenum">
              <a:rPr lang="en-US" smtClean="0"/>
              <a:t>4</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8682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Rhythm Two Tier</a:t>
            </a:r>
            <a:endParaRPr lang="en-US" dirty="0"/>
          </a:p>
        </p:txBody>
      </p:sp>
      <p:sp>
        <p:nvSpPr>
          <p:cNvPr id="35" name="Rectangle 34"/>
          <p:cNvSpPr/>
          <p:nvPr/>
        </p:nvSpPr>
        <p:spPr>
          <a:xfrm>
            <a:off x="5455915" y="4652479"/>
            <a:ext cx="3275489" cy="138033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401638" indent="-171450">
              <a:buFont typeface="Arial" panose="020B0604020202020204" pitchFamily="34" charset="0"/>
              <a:buChar char="•"/>
            </a:pPr>
            <a:r>
              <a:rPr lang="en-US" sz="1600" dirty="0" smtClean="0">
                <a:solidFill>
                  <a:schemeClr val="tx1"/>
                </a:solidFill>
              </a:rPr>
              <a:t>Vice Presidents</a:t>
            </a:r>
            <a:endParaRPr lang="en-US" sz="1600" dirty="0">
              <a:solidFill>
                <a:schemeClr val="tx1"/>
              </a:solidFill>
            </a:endParaRPr>
          </a:p>
          <a:p>
            <a:pPr marL="401638" indent="-171450">
              <a:buFont typeface="Arial" panose="020B0604020202020204" pitchFamily="34" charset="0"/>
              <a:buChar char="•"/>
            </a:pPr>
            <a:r>
              <a:rPr lang="en-US" sz="1600" dirty="0" smtClean="0">
                <a:solidFill>
                  <a:schemeClr val="tx1"/>
                </a:solidFill>
              </a:rPr>
              <a:t>Directors</a:t>
            </a:r>
          </a:p>
          <a:p>
            <a:pPr marL="401638" indent="-171450">
              <a:buFont typeface="Arial" panose="020B0604020202020204" pitchFamily="34" charset="0"/>
              <a:buChar char="•"/>
            </a:pPr>
            <a:r>
              <a:rPr lang="en-US" sz="1600" dirty="0">
                <a:solidFill>
                  <a:schemeClr val="tx1"/>
                </a:solidFill>
              </a:rPr>
              <a:t>Functional Senior </a:t>
            </a:r>
            <a:r>
              <a:rPr lang="en-US" sz="1600" dirty="0" smtClean="0">
                <a:solidFill>
                  <a:schemeClr val="tx1"/>
                </a:solidFill>
              </a:rPr>
              <a:t>Management</a:t>
            </a:r>
          </a:p>
          <a:p>
            <a:pPr marL="401638" indent="-171450">
              <a:buFont typeface="Arial" panose="020B0604020202020204" pitchFamily="34" charset="0"/>
              <a:buChar char="•"/>
            </a:pPr>
            <a:r>
              <a:rPr lang="en-US" sz="1600" dirty="0">
                <a:solidFill>
                  <a:schemeClr val="tx1"/>
                </a:solidFill>
              </a:rPr>
              <a:t>Program Commodity Leads</a:t>
            </a:r>
          </a:p>
          <a:p>
            <a:pPr marL="401638" indent="-171450">
              <a:buFont typeface="Arial" panose="020B0604020202020204" pitchFamily="34" charset="0"/>
              <a:buChar char="•"/>
            </a:pPr>
            <a:r>
              <a:rPr lang="en-US" sz="1600" dirty="0">
                <a:solidFill>
                  <a:schemeClr val="tx1"/>
                </a:solidFill>
              </a:rPr>
              <a:t>Program Management  </a:t>
            </a:r>
          </a:p>
        </p:txBody>
      </p:sp>
      <p:sp>
        <p:nvSpPr>
          <p:cNvPr id="3" name="Rectangle 2"/>
          <p:cNvSpPr/>
          <p:nvPr/>
        </p:nvSpPr>
        <p:spPr>
          <a:xfrm>
            <a:off x="4362504" y="1978124"/>
            <a:ext cx="3870696" cy="1586669"/>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457200" indent="-171450">
              <a:buFont typeface="Arial" panose="020B0604020202020204" pitchFamily="34" charset="0"/>
              <a:buChar char="•"/>
              <a:tabLst>
                <a:tab pos="398463" algn="l"/>
              </a:tabLst>
            </a:pPr>
            <a:r>
              <a:rPr lang="en-US" sz="1600" dirty="0" smtClean="0">
                <a:solidFill>
                  <a:schemeClr val="tx1"/>
                </a:solidFill>
              </a:rPr>
              <a:t>Manufacturing/Design </a:t>
            </a:r>
            <a:r>
              <a:rPr lang="en-US" sz="1600" dirty="0">
                <a:solidFill>
                  <a:schemeClr val="tx1"/>
                </a:solidFill>
              </a:rPr>
              <a:t>Engineering</a:t>
            </a:r>
          </a:p>
          <a:p>
            <a:pPr marL="457200" indent="-171450">
              <a:buFont typeface="Arial" panose="020B0604020202020204" pitchFamily="34" charset="0"/>
              <a:buChar char="•"/>
              <a:tabLst>
                <a:tab pos="398463" algn="l"/>
              </a:tabLst>
            </a:pPr>
            <a:r>
              <a:rPr lang="en-US" sz="1600" dirty="0" smtClean="0">
                <a:solidFill>
                  <a:schemeClr val="tx1"/>
                </a:solidFill>
              </a:rPr>
              <a:t>Supplier Quality/Quality </a:t>
            </a:r>
            <a:r>
              <a:rPr lang="en-US" sz="1600" dirty="0">
                <a:solidFill>
                  <a:schemeClr val="tx1"/>
                </a:solidFill>
              </a:rPr>
              <a:t>Engineering</a:t>
            </a:r>
          </a:p>
          <a:p>
            <a:pPr marL="457200" indent="-171450">
              <a:buFont typeface="Arial" panose="020B0604020202020204" pitchFamily="34" charset="0"/>
              <a:buChar char="•"/>
              <a:tabLst>
                <a:tab pos="398463" algn="l"/>
              </a:tabLst>
            </a:pPr>
            <a:r>
              <a:rPr lang="en-US" sz="1600" dirty="0" smtClean="0">
                <a:solidFill>
                  <a:schemeClr val="tx1"/>
                </a:solidFill>
              </a:rPr>
              <a:t>Production Planning </a:t>
            </a:r>
            <a:r>
              <a:rPr lang="en-US" sz="1600" dirty="0">
                <a:solidFill>
                  <a:schemeClr val="tx1"/>
                </a:solidFill>
              </a:rPr>
              <a:t>&amp; </a:t>
            </a:r>
            <a:r>
              <a:rPr lang="en-US" sz="1600" dirty="0" smtClean="0">
                <a:solidFill>
                  <a:schemeClr val="tx1"/>
                </a:solidFill>
              </a:rPr>
              <a:t>Controls (PP&amp;C)</a:t>
            </a:r>
            <a:endParaRPr lang="en-US" sz="1600" dirty="0">
              <a:solidFill>
                <a:schemeClr val="tx1"/>
              </a:solidFill>
            </a:endParaRPr>
          </a:p>
          <a:p>
            <a:pPr marL="457200" indent="-171450">
              <a:buFont typeface="Arial" panose="020B0604020202020204" pitchFamily="34" charset="0"/>
              <a:buChar char="•"/>
              <a:tabLst>
                <a:tab pos="398463" algn="l"/>
              </a:tabLst>
            </a:pPr>
            <a:r>
              <a:rPr lang="en-US" sz="1600" dirty="0" smtClean="0">
                <a:solidFill>
                  <a:schemeClr val="tx1"/>
                </a:solidFill>
              </a:rPr>
              <a:t>Global Supply Chain/Procurement</a:t>
            </a:r>
          </a:p>
          <a:p>
            <a:pPr marL="457200" indent="-171450">
              <a:buFont typeface="Arial" panose="020B0604020202020204" pitchFamily="34" charset="0"/>
              <a:buChar char="•"/>
            </a:pPr>
            <a:r>
              <a:rPr lang="en-US" sz="1600" dirty="0">
                <a:solidFill>
                  <a:schemeClr val="tx1"/>
                </a:solidFill>
              </a:rPr>
              <a:t>Site Leads</a:t>
            </a:r>
          </a:p>
          <a:p>
            <a:pPr marL="457200" indent="-171450">
              <a:buFont typeface="Arial" panose="020B0604020202020204" pitchFamily="34" charset="0"/>
              <a:buChar char="•"/>
            </a:pPr>
            <a:r>
              <a:rPr lang="en-US" sz="1600" dirty="0">
                <a:solidFill>
                  <a:schemeClr val="tx1"/>
                </a:solidFill>
              </a:rPr>
              <a:t>Functional </a:t>
            </a:r>
            <a:r>
              <a:rPr lang="en-US" sz="1600" dirty="0" smtClean="0">
                <a:solidFill>
                  <a:schemeClr val="tx1"/>
                </a:solidFill>
              </a:rPr>
              <a:t>Leads</a:t>
            </a:r>
          </a:p>
        </p:txBody>
      </p:sp>
      <p:sp>
        <p:nvSpPr>
          <p:cNvPr id="7" name="Rounded Rectangle 6"/>
          <p:cNvSpPr/>
          <p:nvPr/>
        </p:nvSpPr>
        <p:spPr>
          <a:xfrm>
            <a:off x="637850" y="3972457"/>
            <a:ext cx="4982246" cy="922040"/>
          </a:xfrm>
          <a:prstGeom prst="roundRect">
            <a:avLst/>
          </a:prstGeom>
          <a:solidFill>
            <a:schemeClr val="accent1">
              <a:lumMod val="60000"/>
              <a:lumOff val="4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Senior/Program Leadership</a:t>
            </a:r>
            <a:endParaRPr lang="en-US" sz="2400" dirty="0"/>
          </a:p>
          <a:p>
            <a:pPr algn="ctr"/>
            <a:r>
              <a:rPr lang="en-US" dirty="0" smtClean="0"/>
              <a:t>Monthly</a:t>
            </a:r>
          </a:p>
          <a:p>
            <a:pPr algn="ctr"/>
            <a:r>
              <a:rPr lang="en-US" dirty="0" smtClean="0"/>
              <a:t>(1 </a:t>
            </a:r>
            <a:r>
              <a:rPr lang="en-US" dirty="0" err="1" smtClean="0"/>
              <a:t>hr</a:t>
            </a:r>
            <a:r>
              <a:rPr lang="en-US" dirty="0" smtClean="0"/>
              <a:t>)</a:t>
            </a:r>
            <a:endParaRPr lang="en-US" dirty="0"/>
          </a:p>
        </p:txBody>
      </p:sp>
      <p:sp>
        <p:nvSpPr>
          <p:cNvPr id="10" name="Down Arrow 9"/>
          <p:cNvSpPr/>
          <p:nvPr/>
        </p:nvSpPr>
        <p:spPr>
          <a:xfrm>
            <a:off x="2921002" y="2776356"/>
            <a:ext cx="397540" cy="975219"/>
          </a:xfrm>
          <a:prstGeom prst="downArrow">
            <a:avLst/>
          </a:prstGeom>
          <a:solidFill>
            <a:schemeClr val="tx1">
              <a:lumMod val="95000"/>
              <a:lumOff val="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ounded Rectangle 37"/>
          <p:cNvSpPr/>
          <p:nvPr/>
        </p:nvSpPr>
        <p:spPr>
          <a:xfrm>
            <a:off x="1591539" y="1283842"/>
            <a:ext cx="3056467" cy="968412"/>
          </a:xfrm>
          <a:prstGeom prst="roundRect">
            <a:avLst/>
          </a:prstGeom>
          <a:solidFill>
            <a:schemeClr val="accent1">
              <a:lumMod val="60000"/>
              <a:lumOff val="4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Site/Shop Floor Teams</a:t>
            </a:r>
          </a:p>
          <a:p>
            <a:pPr algn="ctr"/>
            <a:r>
              <a:rPr lang="en-US" dirty="0" smtClean="0"/>
              <a:t>Weekly/Bi-Weekly</a:t>
            </a:r>
          </a:p>
          <a:p>
            <a:pPr algn="ctr"/>
            <a:r>
              <a:rPr lang="en-US" dirty="0" smtClean="0"/>
              <a:t>(1-2 </a:t>
            </a:r>
            <a:r>
              <a:rPr lang="en-US" dirty="0" err="1"/>
              <a:t>h</a:t>
            </a:r>
            <a:r>
              <a:rPr lang="en-US" dirty="0" err="1" smtClean="0"/>
              <a:t>rs</a:t>
            </a:r>
            <a:r>
              <a:rPr lang="en-US" dirty="0" smtClean="0"/>
              <a:t>)</a:t>
            </a:r>
            <a:endParaRPr lang="en-US" dirty="0"/>
          </a:p>
        </p:txBody>
      </p:sp>
      <p:sp>
        <p:nvSpPr>
          <p:cNvPr id="5" name="TextBox 4"/>
          <p:cNvSpPr txBox="1"/>
          <p:nvPr/>
        </p:nvSpPr>
        <p:spPr>
          <a:xfrm>
            <a:off x="-1" y="6207036"/>
            <a:ext cx="9144000" cy="369332"/>
          </a:xfrm>
          <a:prstGeom prst="rect">
            <a:avLst/>
          </a:prstGeom>
          <a:noFill/>
        </p:spPr>
        <p:txBody>
          <a:bodyPr wrap="square" rtlCol="0">
            <a:spAutoFit/>
          </a:bodyPr>
          <a:lstStyle/>
          <a:p>
            <a:pPr algn="ctr"/>
            <a:r>
              <a:rPr lang="en-US" dirty="0" smtClean="0"/>
              <a:t>Recommended for small/medium businesses</a:t>
            </a:r>
            <a:endParaRPr lang="en-US" dirty="0"/>
          </a:p>
        </p:txBody>
      </p:sp>
      <p:sp>
        <p:nvSpPr>
          <p:cNvPr id="6" name="Slide Number Placeholder 5"/>
          <p:cNvSpPr>
            <a:spLocks noGrp="1"/>
          </p:cNvSpPr>
          <p:nvPr>
            <p:ph type="sldNum" sz="quarter" idx="12"/>
          </p:nvPr>
        </p:nvSpPr>
        <p:spPr/>
        <p:txBody>
          <a:bodyPr/>
          <a:lstStyle/>
          <a:p>
            <a:fld id="{2F6FAF79-B0D9-444A-ABDC-4F1DB8DFCFE0}" type="slidenum">
              <a:rPr lang="en-US" smtClean="0"/>
              <a:t>5</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8424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Rhythm Three Tier </a:t>
            </a:r>
            <a:endParaRPr lang="en-US" dirty="0"/>
          </a:p>
        </p:txBody>
      </p:sp>
      <p:sp>
        <p:nvSpPr>
          <p:cNvPr id="35" name="Rectangle 34"/>
          <p:cNvSpPr/>
          <p:nvPr/>
        </p:nvSpPr>
        <p:spPr>
          <a:xfrm>
            <a:off x="5489367" y="5109680"/>
            <a:ext cx="3164776" cy="106809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347663" indent="-171450">
              <a:buFont typeface="Arial" panose="020B0604020202020204" pitchFamily="34" charset="0"/>
              <a:buChar char="•"/>
            </a:pPr>
            <a:r>
              <a:rPr lang="en-US" sz="1600" dirty="0" smtClean="0">
                <a:solidFill>
                  <a:schemeClr val="tx1"/>
                </a:solidFill>
              </a:rPr>
              <a:t>Vice Presidents</a:t>
            </a:r>
            <a:endParaRPr lang="en-US" sz="1600" dirty="0">
              <a:solidFill>
                <a:schemeClr val="tx1"/>
              </a:solidFill>
            </a:endParaRPr>
          </a:p>
          <a:p>
            <a:pPr marL="347663" indent="-171450">
              <a:buFont typeface="Arial" panose="020B0604020202020204" pitchFamily="34" charset="0"/>
              <a:buChar char="•"/>
            </a:pPr>
            <a:r>
              <a:rPr lang="en-US" sz="1600" dirty="0" smtClean="0">
                <a:solidFill>
                  <a:schemeClr val="tx1"/>
                </a:solidFill>
              </a:rPr>
              <a:t>Directors</a:t>
            </a:r>
          </a:p>
          <a:p>
            <a:pPr marL="347663" indent="-171450">
              <a:buFont typeface="Arial" panose="020B0604020202020204" pitchFamily="34" charset="0"/>
              <a:buChar char="•"/>
            </a:pPr>
            <a:r>
              <a:rPr lang="en-US" sz="1600" dirty="0">
                <a:solidFill>
                  <a:schemeClr val="tx1"/>
                </a:solidFill>
              </a:rPr>
              <a:t>Program Management  </a:t>
            </a:r>
            <a:endParaRPr lang="en-US" sz="1600" dirty="0" smtClean="0">
              <a:solidFill>
                <a:schemeClr val="tx1"/>
              </a:solidFill>
            </a:endParaRPr>
          </a:p>
          <a:p>
            <a:pPr marL="347663" indent="-171450">
              <a:buFont typeface="Arial" panose="020B0604020202020204" pitchFamily="34" charset="0"/>
              <a:buChar char="•"/>
            </a:pPr>
            <a:r>
              <a:rPr lang="en-US" sz="1600" dirty="0">
                <a:solidFill>
                  <a:schemeClr val="tx1"/>
                </a:solidFill>
              </a:rPr>
              <a:t>Functional Senior </a:t>
            </a:r>
            <a:r>
              <a:rPr lang="en-US" sz="1600" dirty="0" smtClean="0">
                <a:solidFill>
                  <a:schemeClr val="tx1"/>
                </a:solidFill>
              </a:rPr>
              <a:t>Management</a:t>
            </a:r>
            <a:endParaRPr lang="en-US" sz="1600" dirty="0">
              <a:solidFill>
                <a:schemeClr val="tx1"/>
              </a:solidFill>
            </a:endParaRPr>
          </a:p>
        </p:txBody>
      </p:sp>
      <p:sp>
        <p:nvSpPr>
          <p:cNvPr id="33" name="Rectangle 32"/>
          <p:cNvSpPr/>
          <p:nvPr/>
        </p:nvSpPr>
        <p:spPr>
          <a:xfrm>
            <a:off x="4664365" y="3485463"/>
            <a:ext cx="2966521" cy="863513"/>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398463" indent="-171450">
              <a:buFont typeface="Arial" panose="020B0604020202020204" pitchFamily="34" charset="0"/>
              <a:buChar char="•"/>
            </a:pPr>
            <a:r>
              <a:rPr lang="en-US" sz="1600" dirty="0">
                <a:solidFill>
                  <a:schemeClr val="tx1"/>
                </a:solidFill>
              </a:rPr>
              <a:t>Site </a:t>
            </a:r>
            <a:r>
              <a:rPr lang="en-US" sz="1600" dirty="0" smtClean="0">
                <a:solidFill>
                  <a:schemeClr val="tx1"/>
                </a:solidFill>
              </a:rPr>
              <a:t>Leads</a:t>
            </a:r>
          </a:p>
          <a:p>
            <a:pPr marL="398463" indent="-171450">
              <a:buFont typeface="Arial" panose="020B0604020202020204" pitchFamily="34" charset="0"/>
              <a:buChar char="•"/>
            </a:pPr>
            <a:r>
              <a:rPr lang="en-US" sz="1600" dirty="0" smtClean="0">
                <a:solidFill>
                  <a:schemeClr val="tx1"/>
                </a:solidFill>
              </a:rPr>
              <a:t>Functional Leads</a:t>
            </a:r>
            <a:endParaRPr lang="en-US" sz="1600" dirty="0">
              <a:solidFill>
                <a:schemeClr val="tx1"/>
              </a:solidFill>
            </a:endParaRPr>
          </a:p>
          <a:p>
            <a:pPr marL="398463" indent="-171450">
              <a:buFont typeface="Arial" panose="020B0604020202020204" pitchFamily="34" charset="0"/>
              <a:buChar char="•"/>
            </a:pPr>
            <a:r>
              <a:rPr lang="en-US" sz="1600" dirty="0">
                <a:solidFill>
                  <a:schemeClr val="tx1"/>
                </a:solidFill>
              </a:rPr>
              <a:t>Program Commodity </a:t>
            </a:r>
            <a:r>
              <a:rPr lang="en-US" sz="1600" dirty="0" smtClean="0">
                <a:solidFill>
                  <a:schemeClr val="tx1"/>
                </a:solidFill>
              </a:rPr>
              <a:t>Leads</a:t>
            </a:r>
            <a:endParaRPr lang="en-US" sz="1600" dirty="0">
              <a:solidFill>
                <a:schemeClr val="tx1"/>
              </a:solidFill>
            </a:endParaRPr>
          </a:p>
        </p:txBody>
      </p:sp>
      <p:sp>
        <p:nvSpPr>
          <p:cNvPr id="3" name="Rectangle 2"/>
          <p:cNvSpPr/>
          <p:nvPr/>
        </p:nvSpPr>
        <p:spPr>
          <a:xfrm>
            <a:off x="4351353" y="1788835"/>
            <a:ext cx="3870696" cy="988340"/>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457200" indent="-171450">
              <a:buFont typeface="Arial" panose="020B0604020202020204" pitchFamily="34" charset="0"/>
              <a:buChar char="•"/>
              <a:tabLst>
                <a:tab pos="398463" algn="l"/>
              </a:tabLst>
            </a:pPr>
            <a:r>
              <a:rPr lang="en-US" sz="1600" dirty="0" smtClean="0">
                <a:solidFill>
                  <a:schemeClr val="tx1"/>
                </a:solidFill>
              </a:rPr>
              <a:t>Manufacturing/Design </a:t>
            </a:r>
            <a:r>
              <a:rPr lang="en-US" sz="1600" dirty="0">
                <a:solidFill>
                  <a:schemeClr val="tx1"/>
                </a:solidFill>
              </a:rPr>
              <a:t>Engineering</a:t>
            </a:r>
          </a:p>
          <a:p>
            <a:pPr marL="457200" indent="-171450">
              <a:buFont typeface="Arial" panose="020B0604020202020204" pitchFamily="34" charset="0"/>
              <a:buChar char="•"/>
              <a:tabLst>
                <a:tab pos="398463" algn="l"/>
              </a:tabLst>
            </a:pPr>
            <a:r>
              <a:rPr lang="en-US" sz="1600" dirty="0" smtClean="0">
                <a:solidFill>
                  <a:schemeClr val="tx1"/>
                </a:solidFill>
              </a:rPr>
              <a:t>Supplier Quality/Quality </a:t>
            </a:r>
            <a:r>
              <a:rPr lang="en-US" sz="1600" dirty="0">
                <a:solidFill>
                  <a:schemeClr val="tx1"/>
                </a:solidFill>
              </a:rPr>
              <a:t>Engineering</a:t>
            </a:r>
          </a:p>
          <a:p>
            <a:pPr marL="457200" indent="-171450">
              <a:buFont typeface="Arial" panose="020B0604020202020204" pitchFamily="34" charset="0"/>
              <a:buChar char="•"/>
              <a:tabLst>
                <a:tab pos="398463" algn="l"/>
              </a:tabLst>
            </a:pPr>
            <a:r>
              <a:rPr lang="en-US" sz="1600" dirty="0" smtClean="0">
                <a:solidFill>
                  <a:schemeClr val="tx1"/>
                </a:solidFill>
              </a:rPr>
              <a:t>Production Planning &amp; Controls (PP&amp;C)</a:t>
            </a:r>
            <a:endParaRPr lang="en-US" sz="1600" dirty="0">
              <a:solidFill>
                <a:schemeClr val="tx1"/>
              </a:solidFill>
            </a:endParaRPr>
          </a:p>
          <a:p>
            <a:pPr marL="457200" indent="-171450">
              <a:buFont typeface="Arial" panose="020B0604020202020204" pitchFamily="34" charset="0"/>
              <a:buChar char="•"/>
              <a:tabLst>
                <a:tab pos="398463" algn="l"/>
              </a:tabLst>
            </a:pPr>
            <a:r>
              <a:rPr lang="en-US" sz="1600" dirty="0" smtClean="0">
                <a:solidFill>
                  <a:schemeClr val="tx1"/>
                </a:solidFill>
              </a:rPr>
              <a:t>Global Supply Chain/Procurement</a:t>
            </a:r>
            <a:endParaRPr lang="en-US" sz="1600" dirty="0">
              <a:solidFill>
                <a:schemeClr val="tx1"/>
              </a:solidFill>
            </a:endParaRPr>
          </a:p>
        </p:txBody>
      </p:sp>
      <p:sp>
        <p:nvSpPr>
          <p:cNvPr id="6" name="Rounded Rectangle 5"/>
          <p:cNvSpPr/>
          <p:nvPr/>
        </p:nvSpPr>
        <p:spPr>
          <a:xfrm>
            <a:off x="1374867" y="2929383"/>
            <a:ext cx="3489807" cy="899395"/>
          </a:xfrm>
          <a:prstGeom prst="roundRect">
            <a:avLst/>
          </a:prstGeom>
          <a:solidFill>
            <a:schemeClr val="accent1">
              <a:lumMod val="60000"/>
              <a:lumOff val="4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Leadership Council</a:t>
            </a:r>
            <a:endParaRPr lang="en-US" sz="2400" dirty="0"/>
          </a:p>
          <a:p>
            <a:pPr algn="ctr"/>
            <a:r>
              <a:rPr lang="en-US" dirty="0" smtClean="0"/>
              <a:t>Monthly</a:t>
            </a:r>
          </a:p>
          <a:p>
            <a:pPr algn="ctr"/>
            <a:r>
              <a:rPr lang="en-US" dirty="0" smtClean="0"/>
              <a:t>(1 </a:t>
            </a:r>
            <a:r>
              <a:rPr lang="en-US" dirty="0" err="1" smtClean="0"/>
              <a:t>hr</a:t>
            </a:r>
            <a:r>
              <a:rPr lang="en-US" dirty="0" smtClean="0"/>
              <a:t>)</a:t>
            </a:r>
            <a:endParaRPr lang="en-US" dirty="0"/>
          </a:p>
        </p:txBody>
      </p:sp>
      <p:sp>
        <p:nvSpPr>
          <p:cNvPr id="7" name="Rounded Rectangle 6"/>
          <p:cNvSpPr/>
          <p:nvPr/>
        </p:nvSpPr>
        <p:spPr>
          <a:xfrm>
            <a:off x="628650" y="4734004"/>
            <a:ext cx="4982246" cy="862355"/>
          </a:xfrm>
          <a:prstGeom prst="roundRect">
            <a:avLst/>
          </a:prstGeom>
          <a:solidFill>
            <a:schemeClr val="accent1">
              <a:lumMod val="60000"/>
              <a:lumOff val="4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Senior/Executive Management</a:t>
            </a:r>
            <a:endParaRPr lang="en-US" sz="2400" dirty="0"/>
          </a:p>
          <a:p>
            <a:pPr algn="ctr"/>
            <a:r>
              <a:rPr lang="en-US" dirty="0" smtClean="0"/>
              <a:t>Monthly/Quarterly</a:t>
            </a:r>
          </a:p>
          <a:p>
            <a:pPr algn="ctr"/>
            <a:r>
              <a:rPr lang="en-US" dirty="0" smtClean="0"/>
              <a:t>(1 </a:t>
            </a:r>
            <a:r>
              <a:rPr lang="en-US" dirty="0" err="1" smtClean="0"/>
              <a:t>hr</a:t>
            </a:r>
            <a:r>
              <a:rPr lang="en-US" dirty="0" smtClean="0"/>
              <a:t>)</a:t>
            </a:r>
            <a:endParaRPr lang="en-US" dirty="0"/>
          </a:p>
        </p:txBody>
      </p:sp>
      <p:sp>
        <p:nvSpPr>
          <p:cNvPr id="10" name="Down Arrow 9"/>
          <p:cNvSpPr/>
          <p:nvPr/>
        </p:nvSpPr>
        <p:spPr>
          <a:xfrm>
            <a:off x="2992774" y="2232537"/>
            <a:ext cx="253998" cy="601134"/>
          </a:xfrm>
          <a:prstGeom prst="downArrow">
            <a:avLst/>
          </a:prstGeom>
          <a:solidFill>
            <a:schemeClr val="tx1">
              <a:lumMod val="95000"/>
              <a:lumOff val="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Down Arrow 10"/>
          <p:cNvSpPr/>
          <p:nvPr/>
        </p:nvSpPr>
        <p:spPr>
          <a:xfrm>
            <a:off x="2992774" y="3980986"/>
            <a:ext cx="253998" cy="601134"/>
          </a:xfrm>
          <a:prstGeom prst="downArrow">
            <a:avLst/>
          </a:prstGeom>
          <a:solidFill>
            <a:schemeClr val="tx1">
              <a:lumMod val="95000"/>
              <a:lumOff val="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ounded Rectangle 37"/>
          <p:cNvSpPr/>
          <p:nvPr/>
        </p:nvSpPr>
        <p:spPr>
          <a:xfrm>
            <a:off x="1591538" y="1178158"/>
            <a:ext cx="3056467" cy="904535"/>
          </a:xfrm>
          <a:prstGeom prst="roundRect">
            <a:avLst/>
          </a:prstGeom>
          <a:solidFill>
            <a:schemeClr val="accent1">
              <a:lumMod val="60000"/>
              <a:lumOff val="4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Production Teams</a:t>
            </a:r>
          </a:p>
          <a:p>
            <a:pPr algn="ctr"/>
            <a:r>
              <a:rPr lang="en-US" dirty="0" smtClean="0"/>
              <a:t>Weekly/Bi-Weekly</a:t>
            </a:r>
          </a:p>
          <a:p>
            <a:pPr algn="ctr"/>
            <a:r>
              <a:rPr lang="en-US" dirty="0" smtClean="0"/>
              <a:t>(1-2 </a:t>
            </a:r>
            <a:r>
              <a:rPr lang="en-US" dirty="0" err="1" smtClean="0"/>
              <a:t>hrs</a:t>
            </a:r>
            <a:r>
              <a:rPr lang="en-US" dirty="0" smtClean="0"/>
              <a:t>)</a:t>
            </a:r>
            <a:endParaRPr lang="en-US" dirty="0"/>
          </a:p>
        </p:txBody>
      </p:sp>
      <p:sp>
        <p:nvSpPr>
          <p:cNvPr id="12" name="TextBox 11"/>
          <p:cNvSpPr txBox="1"/>
          <p:nvPr/>
        </p:nvSpPr>
        <p:spPr>
          <a:xfrm>
            <a:off x="-1" y="6207036"/>
            <a:ext cx="9144000" cy="369332"/>
          </a:xfrm>
          <a:prstGeom prst="rect">
            <a:avLst/>
          </a:prstGeom>
          <a:noFill/>
        </p:spPr>
        <p:txBody>
          <a:bodyPr wrap="square" rtlCol="0">
            <a:spAutoFit/>
          </a:bodyPr>
          <a:lstStyle/>
          <a:p>
            <a:pPr algn="ctr"/>
            <a:r>
              <a:rPr lang="en-US" dirty="0" smtClean="0"/>
              <a:t>Recommended for larger businesses</a:t>
            </a:r>
            <a:endParaRPr lang="en-US" dirty="0"/>
          </a:p>
        </p:txBody>
      </p:sp>
      <p:sp>
        <p:nvSpPr>
          <p:cNvPr id="5" name="Slide Number Placeholder 4"/>
          <p:cNvSpPr>
            <a:spLocks noGrp="1"/>
          </p:cNvSpPr>
          <p:nvPr>
            <p:ph type="sldNum" sz="quarter" idx="12"/>
          </p:nvPr>
        </p:nvSpPr>
        <p:spPr/>
        <p:txBody>
          <a:bodyPr/>
          <a:lstStyle/>
          <a:p>
            <a:fld id="{2F6FAF79-B0D9-444A-ABDC-4F1DB8DFCFE0}" type="slidenum">
              <a:rPr lang="en-US" smtClean="0"/>
              <a:t>6</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9878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&amp; Responsibilities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t>Program </a:t>
            </a:r>
            <a:r>
              <a:rPr lang="en-US" sz="2400" b="1" dirty="0"/>
              <a:t>Management</a:t>
            </a:r>
            <a:endParaRPr lang="en-US" sz="2400" dirty="0"/>
          </a:p>
          <a:p>
            <a:pPr lvl="1"/>
            <a:r>
              <a:rPr lang="en-US" dirty="0"/>
              <a:t>Chair of the CAB</a:t>
            </a:r>
          </a:p>
          <a:p>
            <a:pPr lvl="1"/>
            <a:r>
              <a:rPr lang="en-US" dirty="0"/>
              <a:t>Responsible for </a:t>
            </a:r>
            <a:r>
              <a:rPr lang="en-US" dirty="0" smtClean="0"/>
              <a:t>program performance</a:t>
            </a:r>
            <a:endParaRPr lang="en-US" dirty="0"/>
          </a:p>
          <a:p>
            <a:pPr marL="0" indent="0">
              <a:buNone/>
            </a:pPr>
            <a:r>
              <a:rPr lang="en-US" sz="2400" b="1" dirty="0"/>
              <a:t>Manufacturing/Design Engineering</a:t>
            </a:r>
            <a:endParaRPr lang="en-US" sz="2400" dirty="0"/>
          </a:p>
          <a:p>
            <a:pPr lvl="1"/>
            <a:r>
              <a:rPr lang="en-US" dirty="0" smtClean="0"/>
              <a:t>Ensure production impacts and risks have defined mitigation strategies</a:t>
            </a:r>
          </a:p>
          <a:p>
            <a:pPr lvl="1"/>
            <a:r>
              <a:rPr lang="en-US" dirty="0" smtClean="0"/>
              <a:t>Implement manufacturing and technical impact resolution strategies  </a:t>
            </a:r>
          </a:p>
          <a:p>
            <a:pPr lvl="1"/>
            <a:r>
              <a:rPr lang="en-US" dirty="0" smtClean="0"/>
              <a:t>Ensure technical impacts and risks have defined mitigation strategies</a:t>
            </a:r>
          </a:p>
          <a:p>
            <a:pPr lvl="1"/>
            <a:r>
              <a:rPr lang="en-US" dirty="0" smtClean="0"/>
              <a:t>Implement error proofing strategies to prevent occurrences </a:t>
            </a:r>
          </a:p>
          <a:p>
            <a:pPr marL="0" indent="0">
              <a:buNone/>
            </a:pPr>
            <a:r>
              <a:rPr lang="en-US" sz="2400" b="1" dirty="0" smtClean="0"/>
              <a:t>Supplier </a:t>
            </a:r>
            <a:r>
              <a:rPr lang="en-US" sz="2400" b="1" dirty="0"/>
              <a:t>Quality/Quality Engineering</a:t>
            </a:r>
            <a:endParaRPr lang="en-US" sz="2400" dirty="0"/>
          </a:p>
          <a:p>
            <a:pPr lvl="1"/>
            <a:r>
              <a:rPr lang="en-US" dirty="0" smtClean="0"/>
              <a:t>Implement supply chain impact resolution strategies</a:t>
            </a:r>
          </a:p>
          <a:p>
            <a:pPr lvl="1"/>
            <a:r>
              <a:rPr lang="en-US" dirty="0" smtClean="0"/>
              <a:t>Implement proactive risk avoidance strategies for supplied products </a:t>
            </a:r>
          </a:p>
          <a:p>
            <a:pPr lvl="1"/>
            <a:r>
              <a:rPr lang="en-US" dirty="0" smtClean="0"/>
              <a:t>Implement proactive risk avoidance strategies for internal manufacturing </a:t>
            </a:r>
          </a:p>
          <a:p>
            <a:pPr marL="0" indent="0">
              <a:buNone/>
            </a:pPr>
            <a:r>
              <a:rPr lang="en-US" sz="2400" b="1" dirty="0" smtClean="0"/>
              <a:t>Global </a:t>
            </a:r>
            <a:r>
              <a:rPr lang="en-US" sz="2400" b="1" dirty="0"/>
              <a:t>Supply Chain/Procurement</a:t>
            </a:r>
            <a:endParaRPr lang="en-US" sz="2400" dirty="0"/>
          </a:p>
          <a:p>
            <a:pPr lvl="1"/>
            <a:r>
              <a:rPr lang="en-US" dirty="0" smtClean="0"/>
              <a:t>Ensure purchased materials meet the program needs</a:t>
            </a:r>
          </a:p>
          <a:p>
            <a:pPr lvl="1"/>
            <a:r>
              <a:rPr lang="en-US" dirty="0" smtClean="0"/>
              <a:t>Proactively engage our suppliers to mitigate risk in our global supply chain</a:t>
            </a:r>
            <a:endParaRPr lang="en-US" dirty="0"/>
          </a:p>
        </p:txBody>
      </p:sp>
      <p:sp>
        <p:nvSpPr>
          <p:cNvPr id="5" name="Slide Number Placeholder 4"/>
          <p:cNvSpPr>
            <a:spLocks noGrp="1"/>
          </p:cNvSpPr>
          <p:nvPr>
            <p:ph type="sldNum" sz="quarter" idx="12"/>
          </p:nvPr>
        </p:nvSpPr>
        <p:spPr/>
        <p:txBody>
          <a:bodyPr/>
          <a:lstStyle/>
          <a:p>
            <a:fld id="{2F6FAF79-B0D9-444A-ABDC-4F1DB8DFCFE0}" type="slidenum">
              <a:rPr lang="en-US" smtClean="0"/>
              <a:t>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9322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374256269"/>
              </p:ext>
            </p:extLst>
          </p:nvPr>
        </p:nvGraphicFramePr>
        <p:xfrm>
          <a:off x="666370" y="838387"/>
          <a:ext cx="7811257" cy="5737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628650" y="265641"/>
            <a:ext cx="8210550" cy="639234"/>
          </a:xfrm>
        </p:spPr>
        <p:txBody>
          <a:bodyPr/>
          <a:lstStyle/>
          <a:p>
            <a:r>
              <a:rPr lang="en-US" dirty="0" smtClean="0"/>
              <a:t>General Topics</a:t>
            </a:r>
            <a:endParaRPr lang="en-US" dirty="0"/>
          </a:p>
        </p:txBody>
      </p:sp>
      <p:sp>
        <p:nvSpPr>
          <p:cNvPr id="2" name="Slide Number Placeholder 1"/>
          <p:cNvSpPr>
            <a:spLocks noGrp="1"/>
          </p:cNvSpPr>
          <p:nvPr>
            <p:ph type="sldNum" sz="quarter" idx="12"/>
          </p:nvPr>
        </p:nvSpPr>
        <p:spPr/>
        <p:txBody>
          <a:bodyPr/>
          <a:lstStyle/>
          <a:p>
            <a:fld id="{2F6FAF79-B0D9-444A-ABDC-4F1DB8DFCFE0}" type="slidenum">
              <a:rPr lang="en-US" smtClean="0"/>
              <a:t>8</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46837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graphicEl>
                                              <a:dgm id="{6B10EDBA-207F-40D5-877F-E3ED0172E765}"/>
                                            </p:graphicEl>
                                          </p:spTgt>
                                        </p:tgtEl>
                                        <p:attrNameLst>
                                          <p:attrName>style.visibility</p:attrName>
                                        </p:attrNameLst>
                                      </p:cBhvr>
                                      <p:to>
                                        <p:strVal val="visible"/>
                                      </p:to>
                                    </p:set>
                                    <p:animEffect transition="in" filter="fade">
                                      <p:cBhvr>
                                        <p:cTn id="7" dur="500"/>
                                        <p:tgtEl>
                                          <p:spTgt spid="5">
                                            <p:graphicEl>
                                              <a:dgm id="{6B10EDBA-207F-40D5-877F-E3ED0172E76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5780F939-9DC8-48BE-AAC2-9DA76E9EB032}"/>
                                            </p:graphicEl>
                                          </p:spTgt>
                                        </p:tgtEl>
                                        <p:attrNameLst>
                                          <p:attrName>style.visibility</p:attrName>
                                        </p:attrNameLst>
                                      </p:cBhvr>
                                      <p:to>
                                        <p:strVal val="visible"/>
                                      </p:to>
                                    </p:set>
                                    <p:animEffect transition="in" filter="fade">
                                      <p:cBhvr>
                                        <p:cTn id="12" dur="500"/>
                                        <p:tgtEl>
                                          <p:spTgt spid="5">
                                            <p:graphicEl>
                                              <a:dgm id="{5780F939-9DC8-48BE-AAC2-9DA76E9EB032}"/>
                                            </p:graphic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graphicEl>
                                              <a:dgm id="{B502DD6D-A368-455C-915E-3EFFA00E2366}"/>
                                            </p:graphicEl>
                                          </p:spTgt>
                                        </p:tgtEl>
                                        <p:attrNameLst>
                                          <p:attrName>style.visibility</p:attrName>
                                        </p:attrNameLst>
                                      </p:cBhvr>
                                      <p:to>
                                        <p:strVal val="visible"/>
                                      </p:to>
                                    </p:set>
                                    <p:animEffect transition="in" filter="fade">
                                      <p:cBhvr>
                                        <p:cTn id="16" dur="500"/>
                                        <p:tgtEl>
                                          <p:spTgt spid="5">
                                            <p:graphicEl>
                                              <a:dgm id="{B502DD6D-A368-455C-915E-3EFFA00E2366}"/>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graphicEl>
                                              <a:dgm id="{F02EC9B2-9F10-4EE5-B2F0-037C3C268A05}"/>
                                            </p:graphicEl>
                                          </p:spTgt>
                                        </p:tgtEl>
                                        <p:attrNameLst>
                                          <p:attrName>style.visibility</p:attrName>
                                        </p:attrNameLst>
                                      </p:cBhvr>
                                      <p:to>
                                        <p:strVal val="visible"/>
                                      </p:to>
                                    </p:set>
                                    <p:animEffect transition="in" filter="fade">
                                      <p:cBhvr>
                                        <p:cTn id="21" dur="500"/>
                                        <p:tgtEl>
                                          <p:spTgt spid="5">
                                            <p:graphicEl>
                                              <a:dgm id="{F02EC9B2-9F10-4EE5-B2F0-037C3C268A05}"/>
                                            </p:graphic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5">
                                            <p:graphicEl>
                                              <a:dgm id="{A631DD90-8813-4EBE-8320-1086F2077F0F}"/>
                                            </p:graphicEl>
                                          </p:spTgt>
                                        </p:tgtEl>
                                        <p:attrNameLst>
                                          <p:attrName>style.visibility</p:attrName>
                                        </p:attrNameLst>
                                      </p:cBhvr>
                                      <p:to>
                                        <p:strVal val="visible"/>
                                      </p:to>
                                    </p:set>
                                    <p:animEffect transition="in" filter="fade">
                                      <p:cBhvr>
                                        <p:cTn id="25" dur="500"/>
                                        <p:tgtEl>
                                          <p:spTgt spid="5">
                                            <p:graphicEl>
                                              <a:dgm id="{A631DD90-8813-4EBE-8320-1086F2077F0F}"/>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graphicEl>
                                              <a:dgm id="{394D921D-7B55-44E6-B06B-BC04E0AB5ED1}"/>
                                            </p:graphicEl>
                                          </p:spTgt>
                                        </p:tgtEl>
                                        <p:attrNameLst>
                                          <p:attrName>style.visibility</p:attrName>
                                        </p:attrNameLst>
                                      </p:cBhvr>
                                      <p:to>
                                        <p:strVal val="visible"/>
                                      </p:to>
                                    </p:set>
                                    <p:animEffect transition="in" filter="fade">
                                      <p:cBhvr>
                                        <p:cTn id="30" dur="500"/>
                                        <p:tgtEl>
                                          <p:spTgt spid="5">
                                            <p:graphicEl>
                                              <a:dgm id="{394D921D-7B55-44E6-B06B-BC04E0AB5ED1}"/>
                                            </p:graphic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5">
                                            <p:graphicEl>
                                              <a:dgm id="{F95D9256-A86A-432B-895D-A832D66478CB}"/>
                                            </p:graphicEl>
                                          </p:spTgt>
                                        </p:tgtEl>
                                        <p:attrNameLst>
                                          <p:attrName>style.visibility</p:attrName>
                                        </p:attrNameLst>
                                      </p:cBhvr>
                                      <p:to>
                                        <p:strVal val="visible"/>
                                      </p:to>
                                    </p:set>
                                    <p:animEffect transition="in" filter="fade">
                                      <p:cBhvr>
                                        <p:cTn id="34" dur="500"/>
                                        <p:tgtEl>
                                          <p:spTgt spid="5">
                                            <p:graphicEl>
                                              <a:dgm id="{F95D9256-A86A-432B-895D-A832D66478CB}"/>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graphicEl>
                                              <a:dgm id="{B552D28C-F909-4E7A-A3DC-FF9019A88122}"/>
                                            </p:graphicEl>
                                          </p:spTgt>
                                        </p:tgtEl>
                                        <p:attrNameLst>
                                          <p:attrName>style.visibility</p:attrName>
                                        </p:attrNameLst>
                                      </p:cBhvr>
                                      <p:to>
                                        <p:strVal val="visible"/>
                                      </p:to>
                                    </p:set>
                                    <p:animEffect transition="in" filter="fade">
                                      <p:cBhvr>
                                        <p:cTn id="39" dur="500"/>
                                        <p:tgtEl>
                                          <p:spTgt spid="5">
                                            <p:graphicEl>
                                              <a:dgm id="{B552D28C-F909-4E7A-A3DC-FF9019A88122}"/>
                                            </p:graphicEl>
                                          </p:spTgt>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5">
                                            <p:graphicEl>
                                              <a:dgm id="{5A06D230-0267-4BC3-AE00-F2C8AE95D537}"/>
                                            </p:graphicEl>
                                          </p:spTgt>
                                        </p:tgtEl>
                                        <p:attrNameLst>
                                          <p:attrName>style.visibility</p:attrName>
                                        </p:attrNameLst>
                                      </p:cBhvr>
                                      <p:to>
                                        <p:strVal val="visible"/>
                                      </p:to>
                                    </p:set>
                                    <p:animEffect transition="in" filter="fade">
                                      <p:cBhvr>
                                        <p:cTn id="43" dur="500"/>
                                        <p:tgtEl>
                                          <p:spTgt spid="5">
                                            <p:graphicEl>
                                              <a:dgm id="{5A06D230-0267-4BC3-AE00-F2C8AE95D537}"/>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graphicEl>
                                              <a:dgm id="{1E5BC5B4-2C8E-44F8-B550-DD25346FA643}"/>
                                            </p:graphicEl>
                                          </p:spTgt>
                                        </p:tgtEl>
                                        <p:attrNameLst>
                                          <p:attrName>style.visibility</p:attrName>
                                        </p:attrNameLst>
                                      </p:cBhvr>
                                      <p:to>
                                        <p:strVal val="visible"/>
                                      </p:to>
                                    </p:set>
                                    <p:animEffect transition="in" filter="fade">
                                      <p:cBhvr>
                                        <p:cTn id="48" dur="500"/>
                                        <p:tgtEl>
                                          <p:spTgt spid="5">
                                            <p:graphicEl>
                                              <a:dgm id="{1E5BC5B4-2C8E-44F8-B550-DD25346FA643}"/>
                                            </p:graphicEl>
                                          </p:spTgt>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5">
                                            <p:graphicEl>
                                              <a:dgm id="{8153E375-18DD-4E7F-AAE6-82BFEA16E8FC}"/>
                                            </p:graphicEl>
                                          </p:spTgt>
                                        </p:tgtEl>
                                        <p:attrNameLst>
                                          <p:attrName>style.visibility</p:attrName>
                                        </p:attrNameLst>
                                      </p:cBhvr>
                                      <p:to>
                                        <p:strVal val="visible"/>
                                      </p:to>
                                    </p:set>
                                    <p:animEffect transition="in" filter="fade">
                                      <p:cBhvr>
                                        <p:cTn id="52" dur="500"/>
                                        <p:tgtEl>
                                          <p:spTgt spid="5">
                                            <p:graphicEl>
                                              <a:dgm id="{8153E375-18DD-4E7F-AAE6-82BFEA16E8F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graphicEl>
                                              <a:dgm id="{013BF06B-F653-42A7-8034-67272060701F}"/>
                                            </p:graphicEl>
                                          </p:spTgt>
                                        </p:tgtEl>
                                        <p:attrNameLst>
                                          <p:attrName>style.visibility</p:attrName>
                                        </p:attrNameLst>
                                      </p:cBhvr>
                                      <p:to>
                                        <p:strVal val="visible"/>
                                      </p:to>
                                    </p:set>
                                    <p:animEffect transition="in" filter="fade">
                                      <p:cBhvr>
                                        <p:cTn id="57" dur="500"/>
                                        <p:tgtEl>
                                          <p:spTgt spid="5">
                                            <p:graphicEl>
                                              <a:dgm id="{013BF06B-F653-42A7-8034-67272060701F}"/>
                                            </p:graphicEl>
                                          </p:spTgt>
                                        </p:tgtEl>
                                      </p:cBhvr>
                                    </p:animEffect>
                                  </p:childTnLst>
                                </p:cTn>
                              </p:par>
                            </p:childTnLst>
                          </p:cTn>
                        </p:par>
                        <p:par>
                          <p:cTn id="58" fill="hold">
                            <p:stCondLst>
                              <p:cond delay="500"/>
                            </p:stCondLst>
                            <p:childTnLst>
                              <p:par>
                                <p:cTn id="59" presetID="10" presetClass="entr" presetSubtype="0" fill="hold" grpId="0" nodeType="afterEffect">
                                  <p:stCondLst>
                                    <p:cond delay="0"/>
                                  </p:stCondLst>
                                  <p:childTnLst>
                                    <p:set>
                                      <p:cBhvr>
                                        <p:cTn id="60" dur="1" fill="hold">
                                          <p:stCondLst>
                                            <p:cond delay="0"/>
                                          </p:stCondLst>
                                        </p:cTn>
                                        <p:tgtEl>
                                          <p:spTgt spid="5">
                                            <p:graphicEl>
                                              <a:dgm id="{4C7A4A85-6FCA-4C49-BFBF-A2E1A0B3896B}"/>
                                            </p:graphicEl>
                                          </p:spTgt>
                                        </p:tgtEl>
                                        <p:attrNameLst>
                                          <p:attrName>style.visibility</p:attrName>
                                        </p:attrNameLst>
                                      </p:cBhvr>
                                      <p:to>
                                        <p:strVal val="visible"/>
                                      </p:to>
                                    </p:set>
                                    <p:animEffect transition="in" filter="fade">
                                      <p:cBhvr>
                                        <p:cTn id="61" dur="500"/>
                                        <p:tgtEl>
                                          <p:spTgt spid="5">
                                            <p:graphicEl>
                                              <a:dgm id="{4C7A4A85-6FCA-4C49-BFBF-A2E1A0B3896B}"/>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5">
                                            <p:graphicEl>
                                              <a:dgm id="{709322B3-5B90-499D-9F23-789761449487}"/>
                                            </p:graphicEl>
                                          </p:spTgt>
                                        </p:tgtEl>
                                        <p:attrNameLst>
                                          <p:attrName>style.visibility</p:attrName>
                                        </p:attrNameLst>
                                      </p:cBhvr>
                                      <p:to>
                                        <p:strVal val="visible"/>
                                      </p:to>
                                    </p:set>
                                    <p:animEffect transition="in" filter="fade">
                                      <p:cBhvr>
                                        <p:cTn id="66" dur="500"/>
                                        <p:tgtEl>
                                          <p:spTgt spid="5">
                                            <p:graphicEl>
                                              <a:dgm id="{709322B3-5B90-499D-9F23-789761449487}"/>
                                            </p:graphicEl>
                                          </p:spTgt>
                                        </p:tgtEl>
                                      </p:cBhvr>
                                    </p:animEffect>
                                  </p:childTnLst>
                                </p:cTn>
                              </p:par>
                            </p:childTnLst>
                          </p:cTn>
                        </p:par>
                        <p:par>
                          <p:cTn id="67" fill="hold">
                            <p:stCondLst>
                              <p:cond delay="500"/>
                            </p:stCondLst>
                            <p:childTnLst>
                              <p:par>
                                <p:cTn id="68" presetID="10" presetClass="entr" presetSubtype="0" fill="hold" grpId="0" nodeType="afterEffect">
                                  <p:stCondLst>
                                    <p:cond delay="0"/>
                                  </p:stCondLst>
                                  <p:childTnLst>
                                    <p:set>
                                      <p:cBhvr>
                                        <p:cTn id="69" dur="1" fill="hold">
                                          <p:stCondLst>
                                            <p:cond delay="0"/>
                                          </p:stCondLst>
                                        </p:cTn>
                                        <p:tgtEl>
                                          <p:spTgt spid="5">
                                            <p:graphicEl>
                                              <a:dgm id="{FB6F5B61-2DEA-473A-AEF1-91485647C2CD}"/>
                                            </p:graphicEl>
                                          </p:spTgt>
                                        </p:tgtEl>
                                        <p:attrNameLst>
                                          <p:attrName>style.visibility</p:attrName>
                                        </p:attrNameLst>
                                      </p:cBhvr>
                                      <p:to>
                                        <p:strVal val="visible"/>
                                      </p:to>
                                    </p:set>
                                    <p:animEffect transition="in" filter="fade">
                                      <p:cBhvr>
                                        <p:cTn id="70" dur="500"/>
                                        <p:tgtEl>
                                          <p:spTgt spid="5">
                                            <p:graphicEl>
                                              <a:dgm id="{FB6F5B61-2DEA-473A-AEF1-91485647C2CD}"/>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
                                            <p:graphicEl>
                                              <a:dgm id="{E8D79373-3523-4CCA-BD46-4A5BF42241CB}"/>
                                            </p:graphicEl>
                                          </p:spTgt>
                                        </p:tgtEl>
                                        <p:attrNameLst>
                                          <p:attrName>style.visibility</p:attrName>
                                        </p:attrNameLst>
                                      </p:cBhvr>
                                      <p:to>
                                        <p:strVal val="visible"/>
                                      </p:to>
                                    </p:set>
                                    <p:animEffect transition="in" filter="fade">
                                      <p:cBhvr>
                                        <p:cTn id="75" dur="500"/>
                                        <p:tgtEl>
                                          <p:spTgt spid="5">
                                            <p:graphicEl>
                                              <a:dgm id="{E8D79373-3523-4CCA-BD46-4A5BF42241CB}"/>
                                            </p:graphicEl>
                                          </p:spTgt>
                                        </p:tgtEl>
                                      </p:cBhvr>
                                    </p:animEffect>
                                  </p:childTnLst>
                                </p:cTn>
                              </p:par>
                            </p:childTnLst>
                          </p:cTn>
                        </p:par>
                        <p:par>
                          <p:cTn id="76" fill="hold">
                            <p:stCondLst>
                              <p:cond delay="500"/>
                            </p:stCondLst>
                            <p:childTnLst>
                              <p:par>
                                <p:cTn id="77" presetID="10" presetClass="entr" presetSubtype="0" fill="hold" grpId="0" nodeType="afterEffect">
                                  <p:stCondLst>
                                    <p:cond delay="0"/>
                                  </p:stCondLst>
                                  <p:childTnLst>
                                    <p:set>
                                      <p:cBhvr>
                                        <p:cTn id="78" dur="1" fill="hold">
                                          <p:stCondLst>
                                            <p:cond delay="0"/>
                                          </p:stCondLst>
                                        </p:cTn>
                                        <p:tgtEl>
                                          <p:spTgt spid="5">
                                            <p:graphicEl>
                                              <a:dgm id="{04FCFB43-5C4F-41C2-B48E-181DD9922CAA}"/>
                                            </p:graphicEl>
                                          </p:spTgt>
                                        </p:tgtEl>
                                        <p:attrNameLst>
                                          <p:attrName>style.visibility</p:attrName>
                                        </p:attrNameLst>
                                      </p:cBhvr>
                                      <p:to>
                                        <p:strVal val="visible"/>
                                      </p:to>
                                    </p:set>
                                    <p:animEffect transition="in" filter="fade">
                                      <p:cBhvr>
                                        <p:cTn id="79" dur="500"/>
                                        <p:tgtEl>
                                          <p:spTgt spid="5">
                                            <p:graphicEl>
                                              <a:dgm id="{04FCFB43-5C4F-41C2-B48E-181DD9922CAA}"/>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5">
                                            <p:graphicEl>
                                              <a:dgm id="{BB5761E4-A6EF-48C0-9BD1-55BD23938978}"/>
                                            </p:graphicEl>
                                          </p:spTgt>
                                        </p:tgtEl>
                                        <p:attrNameLst>
                                          <p:attrName>style.visibility</p:attrName>
                                        </p:attrNameLst>
                                      </p:cBhvr>
                                      <p:to>
                                        <p:strVal val="visible"/>
                                      </p:to>
                                    </p:set>
                                    <p:animEffect transition="in" filter="fade">
                                      <p:cBhvr>
                                        <p:cTn id="84" dur="500"/>
                                        <p:tgtEl>
                                          <p:spTgt spid="5">
                                            <p:graphicEl>
                                              <a:dgm id="{BB5761E4-A6EF-48C0-9BD1-55BD23938978}"/>
                                            </p:graphicEl>
                                          </p:spTgt>
                                        </p:tgtEl>
                                      </p:cBhvr>
                                    </p:animEffect>
                                  </p:childTnLst>
                                </p:cTn>
                              </p:par>
                            </p:childTnLst>
                          </p:cTn>
                        </p:par>
                        <p:par>
                          <p:cTn id="85" fill="hold">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5">
                                            <p:graphicEl>
                                              <a:dgm id="{FEDBCF7E-2CFF-41AD-8574-917D215D43E9}"/>
                                            </p:graphicEl>
                                          </p:spTgt>
                                        </p:tgtEl>
                                        <p:attrNameLst>
                                          <p:attrName>style.visibility</p:attrName>
                                        </p:attrNameLst>
                                      </p:cBhvr>
                                      <p:to>
                                        <p:strVal val="visible"/>
                                      </p:to>
                                    </p:set>
                                    <p:animEffect transition="in" filter="fade">
                                      <p:cBhvr>
                                        <p:cTn id="88" dur="500"/>
                                        <p:tgtEl>
                                          <p:spTgt spid="5">
                                            <p:graphicEl>
                                              <a:dgm id="{FEDBCF7E-2CFF-41AD-8574-917D215D43E9}"/>
                                            </p:graphic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5">
                                            <p:graphicEl>
                                              <a:dgm id="{6BCB5BC8-F86C-414B-A8AD-71D92D93672F}"/>
                                            </p:graphicEl>
                                          </p:spTgt>
                                        </p:tgtEl>
                                        <p:attrNameLst>
                                          <p:attrName>style.visibility</p:attrName>
                                        </p:attrNameLst>
                                      </p:cBhvr>
                                      <p:to>
                                        <p:strVal val="visible"/>
                                      </p:to>
                                    </p:set>
                                    <p:animEffect transition="in" filter="fade">
                                      <p:cBhvr>
                                        <p:cTn id="93" dur="500"/>
                                        <p:tgtEl>
                                          <p:spTgt spid="5">
                                            <p:graphicEl>
                                              <a:dgm id="{6BCB5BC8-F86C-414B-A8AD-71D92D93672F}"/>
                                            </p:graphicEl>
                                          </p:spTgt>
                                        </p:tgtEl>
                                      </p:cBhvr>
                                    </p:animEffect>
                                  </p:childTnLst>
                                </p:cTn>
                              </p:par>
                            </p:childTnLst>
                          </p:cTn>
                        </p:par>
                        <p:par>
                          <p:cTn id="94" fill="hold">
                            <p:stCondLst>
                              <p:cond delay="500"/>
                            </p:stCondLst>
                            <p:childTnLst>
                              <p:par>
                                <p:cTn id="95" presetID="10" presetClass="entr" presetSubtype="0" fill="hold" grpId="0" nodeType="afterEffect">
                                  <p:stCondLst>
                                    <p:cond delay="0"/>
                                  </p:stCondLst>
                                  <p:childTnLst>
                                    <p:set>
                                      <p:cBhvr>
                                        <p:cTn id="96" dur="1" fill="hold">
                                          <p:stCondLst>
                                            <p:cond delay="0"/>
                                          </p:stCondLst>
                                        </p:cTn>
                                        <p:tgtEl>
                                          <p:spTgt spid="5">
                                            <p:graphicEl>
                                              <a:dgm id="{D9FAA2B5-557F-4513-A3CF-C0F82E13B674}"/>
                                            </p:graphicEl>
                                          </p:spTgt>
                                        </p:tgtEl>
                                        <p:attrNameLst>
                                          <p:attrName>style.visibility</p:attrName>
                                        </p:attrNameLst>
                                      </p:cBhvr>
                                      <p:to>
                                        <p:strVal val="visible"/>
                                      </p:to>
                                    </p:set>
                                    <p:animEffect transition="in" filter="fade">
                                      <p:cBhvr>
                                        <p:cTn id="97" dur="500"/>
                                        <p:tgtEl>
                                          <p:spTgt spid="5">
                                            <p:graphicEl>
                                              <a:dgm id="{D9FAA2B5-557F-4513-A3CF-C0F82E13B674}"/>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
                                            <p:graphicEl>
                                              <a:dgm id="{F5410FA9-483E-45B1-8D7D-785E32946F63}"/>
                                            </p:graphicEl>
                                          </p:spTgt>
                                        </p:tgtEl>
                                        <p:attrNameLst>
                                          <p:attrName>style.visibility</p:attrName>
                                        </p:attrNameLst>
                                      </p:cBhvr>
                                      <p:to>
                                        <p:strVal val="visible"/>
                                      </p:to>
                                    </p:set>
                                    <p:animEffect transition="in" filter="fade">
                                      <p:cBhvr>
                                        <p:cTn id="102" dur="500"/>
                                        <p:tgtEl>
                                          <p:spTgt spid="5">
                                            <p:graphicEl>
                                              <a:dgm id="{F5410FA9-483E-45B1-8D7D-785E32946F63}"/>
                                            </p:graphicEl>
                                          </p:spTgt>
                                        </p:tgtEl>
                                      </p:cBhvr>
                                    </p:animEffect>
                                  </p:childTnLst>
                                </p:cTn>
                              </p:par>
                            </p:childTnLst>
                          </p:cTn>
                        </p:par>
                        <p:par>
                          <p:cTn id="103" fill="hold">
                            <p:stCondLst>
                              <p:cond delay="500"/>
                            </p:stCondLst>
                            <p:childTnLst>
                              <p:par>
                                <p:cTn id="104" presetID="10" presetClass="entr" presetSubtype="0" fill="hold" grpId="0" nodeType="afterEffect">
                                  <p:stCondLst>
                                    <p:cond delay="0"/>
                                  </p:stCondLst>
                                  <p:childTnLst>
                                    <p:set>
                                      <p:cBhvr>
                                        <p:cTn id="105" dur="1" fill="hold">
                                          <p:stCondLst>
                                            <p:cond delay="0"/>
                                          </p:stCondLst>
                                        </p:cTn>
                                        <p:tgtEl>
                                          <p:spTgt spid="5">
                                            <p:graphicEl>
                                              <a:dgm id="{39D7693F-A4D8-4CCC-8414-F1D8F20FE9DA}"/>
                                            </p:graphicEl>
                                          </p:spTgt>
                                        </p:tgtEl>
                                        <p:attrNameLst>
                                          <p:attrName>style.visibility</p:attrName>
                                        </p:attrNameLst>
                                      </p:cBhvr>
                                      <p:to>
                                        <p:strVal val="visible"/>
                                      </p:to>
                                    </p:set>
                                    <p:animEffect transition="in" filter="fade">
                                      <p:cBhvr>
                                        <p:cTn id="106" dur="500"/>
                                        <p:tgtEl>
                                          <p:spTgt spid="5">
                                            <p:graphicEl>
                                              <a:dgm id="{39D7693F-A4D8-4CCC-8414-F1D8F20FE9DA}"/>
                                            </p:graphic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5">
                                            <p:graphicEl>
                                              <a:dgm id="{56A322D3-1DF8-44F6-82A1-D3E28288E22F}"/>
                                            </p:graphicEl>
                                          </p:spTgt>
                                        </p:tgtEl>
                                        <p:attrNameLst>
                                          <p:attrName>style.visibility</p:attrName>
                                        </p:attrNameLst>
                                      </p:cBhvr>
                                      <p:to>
                                        <p:strVal val="visible"/>
                                      </p:to>
                                    </p:set>
                                    <p:animEffect transition="in" filter="fade">
                                      <p:cBhvr>
                                        <p:cTn id="111" dur="500"/>
                                        <p:tgtEl>
                                          <p:spTgt spid="5">
                                            <p:graphicEl>
                                              <a:dgm id="{56A322D3-1DF8-44F6-82A1-D3E28288E22F}"/>
                                            </p:graphicEl>
                                          </p:spTgt>
                                        </p:tgtEl>
                                      </p:cBhvr>
                                    </p:animEffect>
                                  </p:childTnLst>
                                </p:cTn>
                              </p:par>
                            </p:childTnLst>
                          </p:cTn>
                        </p:par>
                        <p:par>
                          <p:cTn id="112" fill="hold">
                            <p:stCondLst>
                              <p:cond delay="500"/>
                            </p:stCondLst>
                            <p:childTnLst>
                              <p:par>
                                <p:cTn id="113" presetID="10" presetClass="entr" presetSubtype="0" fill="hold" grpId="0" nodeType="afterEffect">
                                  <p:stCondLst>
                                    <p:cond delay="0"/>
                                  </p:stCondLst>
                                  <p:childTnLst>
                                    <p:set>
                                      <p:cBhvr>
                                        <p:cTn id="114" dur="1" fill="hold">
                                          <p:stCondLst>
                                            <p:cond delay="0"/>
                                          </p:stCondLst>
                                        </p:cTn>
                                        <p:tgtEl>
                                          <p:spTgt spid="5">
                                            <p:graphicEl>
                                              <a:dgm id="{997B9586-86C7-4132-ABEF-B66920AA845A}"/>
                                            </p:graphicEl>
                                          </p:spTgt>
                                        </p:tgtEl>
                                        <p:attrNameLst>
                                          <p:attrName>style.visibility</p:attrName>
                                        </p:attrNameLst>
                                      </p:cBhvr>
                                      <p:to>
                                        <p:strVal val="visible"/>
                                      </p:to>
                                    </p:set>
                                    <p:animEffect transition="in" filter="fade">
                                      <p:cBhvr>
                                        <p:cTn id="115" dur="500"/>
                                        <p:tgtEl>
                                          <p:spTgt spid="5">
                                            <p:graphicEl>
                                              <a:dgm id="{997B9586-86C7-4132-ABEF-B66920AA845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Suggested Agenda Items By CAB Level</a:t>
            </a:r>
            <a:endParaRPr lang="en-US" b="1" dirty="0"/>
          </a:p>
        </p:txBody>
      </p:sp>
      <p:graphicFrame>
        <p:nvGraphicFramePr>
          <p:cNvPr id="6" name="Diagram 5"/>
          <p:cNvGraphicFramePr/>
          <p:nvPr>
            <p:extLst>
              <p:ext uri="{D42A27DB-BD31-4B8C-83A1-F6EECF244321}">
                <p14:modId xmlns:p14="http://schemas.microsoft.com/office/powerpoint/2010/main" val="2627048203"/>
              </p:ext>
            </p:extLst>
          </p:nvPr>
        </p:nvGraphicFramePr>
        <p:xfrm>
          <a:off x="462774" y="1150199"/>
          <a:ext cx="8218449" cy="4603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F6FAF79-B0D9-444A-ABDC-4F1DB8DFCFE0}" type="slidenum">
              <a:rPr lang="en-US" smtClean="0"/>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91328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22795</TotalTime>
  <Words>1829</Words>
  <Application>Microsoft Office PowerPoint</Application>
  <PresentationFormat>On-screen Show (4:3)</PresentationFormat>
  <Paragraphs>441</Paragraphs>
  <Slides>28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ＭＳ Ｐゴシック</vt:lpstr>
      <vt:lpstr>Arial</vt:lpstr>
      <vt:lpstr>Calibri</vt:lpstr>
      <vt:lpstr>Calibri Light</vt:lpstr>
      <vt:lpstr>Cambria Math</vt:lpstr>
      <vt:lpstr>Symbol</vt:lpstr>
      <vt:lpstr>Times New Roman</vt:lpstr>
      <vt:lpstr>Wingdings</vt:lpstr>
      <vt:lpstr>Office Theme</vt:lpstr>
      <vt:lpstr>Corrective Action Board Overview</vt:lpstr>
      <vt:lpstr>What is a Corrective Action Board?</vt:lpstr>
      <vt:lpstr>Purpose</vt:lpstr>
      <vt:lpstr>CAB Guidelines</vt:lpstr>
      <vt:lpstr>Business Rhythm Two Tier</vt:lpstr>
      <vt:lpstr>Business Rhythm Three Tier </vt:lpstr>
      <vt:lpstr>Roles &amp; Responsibilities </vt:lpstr>
      <vt:lpstr>General Topics</vt:lpstr>
      <vt:lpstr>Suggested Agenda Items By CAB Level</vt:lpstr>
      <vt:lpstr>Suggested Agenda Items By CAB Level</vt:lpstr>
      <vt:lpstr>Senior Level CAB</vt:lpstr>
      <vt:lpstr>Examples of Charts for CAB</vt:lpstr>
      <vt:lpstr>Open Action Items</vt:lpstr>
      <vt:lpstr>Example 4 Blocker</vt:lpstr>
      <vt:lpstr>Measuring Supplier Performance</vt:lpstr>
      <vt:lpstr>PowerPoint Presentation</vt:lpstr>
      <vt:lpstr>Escapes/Stock Purges</vt:lpstr>
      <vt:lpstr>Scrap and Rework Costs</vt:lpstr>
      <vt:lpstr>Defects Per Unit (DPU)</vt:lpstr>
      <vt:lpstr>Scrap</vt:lpstr>
      <vt:lpstr>SCAR Performance</vt:lpstr>
      <vt:lpstr>Escape Tracking</vt:lpstr>
      <vt:lpstr>Additional Slides</vt:lpstr>
      <vt:lpstr>Corrective Action Process</vt:lpstr>
      <vt:lpstr>Fishbone Analysis Method</vt:lpstr>
      <vt:lpstr>Fishbone/ Fault Tree Rationale</vt:lpstr>
      <vt:lpstr>5-Why’s Method</vt:lpstr>
      <vt:lpstr>Acronyms</vt:lpstr>
    </vt:vector>
  </TitlesOfParts>
  <Company>Lockheed Martin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Hintzel, Shelby K</dc:creator>
  <cp:lastModifiedBy>de la Vega, Oscar</cp:lastModifiedBy>
  <cp:revision>233</cp:revision>
  <cp:lastPrinted>2016-04-26T14:14:13Z</cp:lastPrinted>
  <dcterms:created xsi:type="dcterms:W3CDTF">2016-02-24T21:36:27Z</dcterms:created>
  <dcterms:modified xsi:type="dcterms:W3CDTF">2017-02-27T16:16:00Z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ACCT04\e311236</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